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90" r:id="rId2"/>
    <p:sldId id="341" r:id="rId3"/>
    <p:sldId id="292" r:id="rId4"/>
    <p:sldId id="293" r:id="rId5"/>
    <p:sldId id="294" r:id="rId6"/>
    <p:sldId id="295" r:id="rId7"/>
    <p:sldId id="297" r:id="rId8"/>
    <p:sldId id="296" r:id="rId9"/>
    <p:sldId id="298" r:id="rId10"/>
    <p:sldId id="337" r:id="rId11"/>
    <p:sldId id="339" r:id="rId12"/>
    <p:sldId id="340" r:id="rId13"/>
    <p:sldId id="301" r:id="rId14"/>
    <p:sldId id="302" r:id="rId15"/>
    <p:sldId id="306" r:id="rId16"/>
    <p:sldId id="307" r:id="rId17"/>
    <p:sldId id="308" r:id="rId18"/>
    <p:sldId id="309" r:id="rId19"/>
    <p:sldId id="310" r:id="rId20"/>
    <p:sldId id="313" r:id="rId21"/>
    <p:sldId id="336" r:id="rId22"/>
    <p:sldId id="315" r:id="rId23"/>
    <p:sldId id="316" r:id="rId24"/>
    <p:sldId id="317" r:id="rId25"/>
    <p:sldId id="318" r:id="rId26"/>
    <p:sldId id="319" r:id="rId27"/>
    <p:sldId id="321" r:id="rId28"/>
    <p:sldId id="322" r:id="rId29"/>
    <p:sldId id="323" r:id="rId30"/>
    <p:sldId id="343" r:id="rId31"/>
    <p:sldId id="335" r:id="rId32"/>
    <p:sldId id="324" r:id="rId33"/>
    <p:sldId id="325" r:id="rId34"/>
    <p:sldId id="326" r:id="rId35"/>
    <p:sldId id="327" r:id="rId36"/>
    <p:sldId id="329" r:id="rId37"/>
    <p:sldId id="332" r:id="rId38"/>
    <p:sldId id="330" r:id="rId39"/>
    <p:sldId id="334" r:id="rId40"/>
    <p:sldId id="333" r:id="rId41"/>
    <p:sldId id="342" r:id="rId42"/>
    <p:sldId id="331" r:id="rId43"/>
  </p:sldIdLst>
  <p:sldSz cx="9144000" cy="6858000" type="screen4x3"/>
  <p:notesSz cx="7099300" cy="102235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99779"/>
    <a:srgbClr val="0000FF"/>
    <a:srgbClr val="FFFF66"/>
    <a:srgbClr val="000000"/>
    <a:srgbClr val="00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78D3E-BE7A-A14F-8B32-B0F474719077}" v="89" dt="2024-11-14T11:12:43.623"/>
  </p1510:revLst>
</p1510:revInfo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Destaqu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Estilo E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9" autoAdjust="0"/>
    <p:restoredTop sz="94694"/>
  </p:normalViewPr>
  <p:slideViewPr>
    <p:cSldViewPr>
      <p:cViewPr varScale="1">
        <p:scale>
          <a:sx n="121" d="100"/>
          <a:sy n="121" d="100"/>
        </p:scale>
        <p:origin x="43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ís Paulo Peixoto Santos" userId="1bcb44e7-5d82-436c-b2eb-8036fed75eb8" providerId="ADAL" clId="{E9178D3E-BE7A-A14F-8B32-B0F474719077}"/>
    <pc:docChg chg="undo custSel addSld modSld sldOrd">
      <pc:chgData name="Luís Paulo Peixoto Santos" userId="1bcb44e7-5d82-436c-b2eb-8036fed75eb8" providerId="ADAL" clId="{E9178D3E-BE7A-A14F-8B32-B0F474719077}" dt="2024-11-14T11:12:43.623" v="1424"/>
      <pc:docMkLst>
        <pc:docMk/>
      </pc:docMkLst>
      <pc:sldChg chg="modSp mod">
        <pc:chgData name="Luís Paulo Peixoto Santos" userId="1bcb44e7-5d82-436c-b2eb-8036fed75eb8" providerId="ADAL" clId="{E9178D3E-BE7A-A14F-8B32-B0F474719077}" dt="2024-11-12T10:50:52.049" v="31" actId="20577"/>
        <pc:sldMkLst>
          <pc:docMk/>
          <pc:sldMk cId="0" sldId="290"/>
        </pc:sldMkLst>
        <pc:spChg chg="mod">
          <ac:chgData name="Luís Paulo Peixoto Santos" userId="1bcb44e7-5d82-436c-b2eb-8036fed75eb8" providerId="ADAL" clId="{E9178D3E-BE7A-A14F-8B32-B0F474719077}" dt="2024-11-12T10:50:52.049" v="31" actId="20577"/>
          <ac:spMkLst>
            <pc:docMk/>
            <pc:sldMk cId="0" sldId="290"/>
            <ac:spMk id="15363" creationId="{00000000-0000-0000-0000-000000000000}"/>
          </ac:spMkLst>
        </pc:spChg>
      </pc:sldChg>
      <pc:sldChg chg="modSp mod">
        <pc:chgData name="Luís Paulo Peixoto Santos" userId="1bcb44e7-5d82-436c-b2eb-8036fed75eb8" providerId="ADAL" clId="{E9178D3E-BE7A-A14F-8B32-B0F474719077}" dt="2024-11-12T15:22:31.947" v="1312"/>
        <pc:sldMkLst>
          <pc:docMk/>
          <pc:sldMk cId="0" sldId="292"/>
        </pc:sldMkLst>
        <pc:spChg chg="mod">
          <ac:chgData name="Luís Paulo Peixoto Santos" userId="1bcb44e7-5d82-436c-b2eb-8036fed75eb8" providerId="ADAL" clId="{E9178D3E-BE7A-A14F-8B32-B0F474719077}" dt="2024-11-12T15:22:26.545" v="1311" actId="20577"/>
          <ac:spMkLst>
            <pc:docMk/>
            <pc:sldMk cId="0" sldId="292"/>
            <ac:spMk id="34" creationId="{00000000-0000-0000-0000-000000000000}"/>
          </ac:spMkLst>
        </pc:spChg>
        <pc:spChg chg="mod">
          <ac:chgData name="Luís Paulo Peixoto Santos" userId="1bcb44e7-5d82-436c-b2eb-8036fed75eb8" providerId="ADAL" clId="{E9178D3E-BE7A-A14F-8B32-B0F474719077}" dt="2024-11-12T15:22:31.947" v="1312"/>
          <ac:spMkLst>
            <pc:docMk/>
            <pc:sldMk cId="0" sldId="292"/>
            <ac:spMk id="35" creationId="{00000000-0000-0000-0000-000000000000}"/>
          </ac:spMkLst>
        </pc:spChg>
      </pc:sldChg>
      <pc:sldChg chg="modSp mod modAnim">
        <pc:chgData name="Luís Paulo Peixoto Santos" userId="1bcb44e7-5d82-436c-b2eb-8036fed75eb8" providerId="ADAL" clId="{E9178D3E-BE7A-A14F-8B32-B0F474719077}" dt="2024-11-12T10:54:15.835" v="88" actId="948"/>
        <pc:sldMkLst>
          <pc:docMk/>
          <pc:sldMk cId="0" sldId="294"/>
        </pc:sldMkLst>
        <pc:spChg chg="mod">
          <ac:chgData name="Luís Paulo Peixoto Santos" userId="1bcb44e7-5d82-436c-b2eb-8036fed75eb8" providerId="ADAL" clId="{E9178D3E-BE7A-A14F-8B32-B0F474719077}" dt="2024-11-12T10:54:15.835" v="88" actId="948"/>
          <ac:spMkLst>
            <pc:docMk/>
            <pc:sldMk cId="0" sldId="294"/>
            <ac:spMk id="3" creationId="{00000000-0000-0000-0000-000000000000}"/>
          </ac:spMkLst>
        </pc:spChg>
      </pc:sldChg>
      <pc:sldChg chg="ord">
        <pc:chgData name="Luís Paulo Peixoto Santos" userId="1bcb44e7-5d82-436c-b2eb-8036fed75eb8" providerId="ADAL" clId="{E9178D3E-BE7A-A14F-8B32-B0F474719077}" dt="2024-11-12T10:57:33.685" v="89" actId="20578"/>
        <pc:sldMkLst>
          <pc:docMk/>
          <pc:sldMk cId="0" sldId="296"/>
        </pc:sldMkLst>
      </pc:sldChg>
      <pc:sldChg chg="modSp mod">
        <pc:chgData name="Luís Paulo Peixoto Santos" userId="1bcb44e7-5d82-436c-b2eb-8036fed75eb8" providerId="ADAL" clId="{E9178D3E-BE7A-A14F-8B32-B0F474719077}" dt="2024-11-12T11:27:37.610" v="724" actId="20577"/>
        <pc:sldMkLst>
          <pc:docMk/>
          <pc:sldMk cId="0" sldId="301"/>
        </pc:sldMkLst>
        <pc:graphicFrameChg chg="modGraphic">
          <ac:chgData name="Luís Paulo Peixoto Santos" userId="1bcb44e7-5d82-436c-b2eb-8036fed75eb8" providerId="ADAL" clId="{E9178D3E-BE7A-A14F-8B32-B0F474719077}" dt="2024-11-12T11:27:37.610" v="724" actId="20577"/>
          <ac:graphicFrameMkLst>
            <pc:docMk/>
            <pc:sldMk cId="0" sldId="301"/>
            <ac:graphicFrameMk id="5" creationId="{00000000-0000-0000-0000-000000000000}"/>
          </ac:graphicFrameMkLst>
        </pc:graphicFrameChg>
      </pc:sldChg>
      <pc:sldChg chg="modSp mod">
        <pc:chgData name="Luís Paulo Peixoto Santos" userId="1bcb44e7-5d82-436c-b2eb-8036fed75eb8" providerId="ADAL" clId="{E9178D3E-BE7A-A14F-8B32-B0F474719077}" dt="2024-11-12T11:29:36.143" v="748" actId="20577"/>
        <pc:sldMkLst>
          <pc:docMk/>
          <pc:sldMk cId="0" sldId="302"/>
        </pc:sldMkLst>
        <pc:spChg chg="mod">
          <ac:chgData name="Luís Paulo Peixoto Santos" userId="1bcb44e7-5d82-436c-b2eb-8036fed75eb8" providerId="ADAL" clId="{E9178D3E-BE7A-A14F-8B32-B0F474719077}" dt="2024-11-12T11:29:36.143" v="748" actId="20577"/>
          <ac:spMkLst>
            <pc:docMk/>
            <pc:sldMk cId="0" sldId="302"/>
            <ac:spMk id="12292" creationId="{00000000-0000-0000-0000-000000000000}"/>
          </ac:spMkLst>
        </pc:spChg>
      </pc:sldChg>
      <pc:sldChg chg="addSp delSp modSp mod delAnim modAnim">
        <pc:chgData name="Luís Paulo Peixoto Santos" userId="1bcb44e7-5d82-436c-b2eb-8036fed75eb8" providerId="ADAL" clId="{E9178D3E-BE7A-A14F-8B32-B0F474719077}" dt="2024-11-14T11:12:43.623" v="1424"/>
        <pc:sldMkLst>
          <pc:docMk/>
          <pc:sldMk cId="380041844" sldId="332"/>
        </pc:sldMkLst>
        <pc:spChg chg="mod">
          <ac:chgData name="Luís Paulo Peixoto Santos" userId="1bcb44e7-5d82-436c-b2eb-8036fed75eb8" providerId="ADAL" clId="{E9178D3E-BE7A-A14F-8B32-B0F474719077}" dt="2024-11-14T11:08:35.651" v="1366" actId="207"/>
          <ac:spMkLst>
            <pc:docMk/>
            <pc:sldMk cId="380041844" sldId="332"/>
            <ac:spMk id="2" creationId="{00000000-0000-0000-0000-000000000000}"/>
          </ac:spMkLst>
        </pc:spChg>
        <pc:spChg chg="add mod">
          <ac:chgData name="Luís Paulo Peixoto Santos" userId="1bcb44e7-5d82-436c-b2eb-8036fed75eb8" providerId="ADAL" clId="{E9178D3E-BE7A-A14F-8B32-B0F474719077}" dt="2024-11-14T11:10:41.612" v="1394" actId="14100"/>
          <ac:spMkLst>
            <pc:docMk/>
            <pc:sldMk cId="380041844" sldId="332"/>
            <ac:spMk id="11" creationId="{D7272FD3-8CAE-4FBE-6DBF-5914543DC66D}"/>
          </ac:spMkLst>
        </pc:spChg>
        <pc:spChg chg="add mod">
          <ac:chgData name="Luís Paulo Peixoto Santos" userId="1bcb44e7-5d82-436c-b2eb-8036fed75eb8" providerId="ADAL" clId="{E9178D3E-BE7A-A14F-8B32-B0F474719077}" dt="2024-11-14T11:09:31.739" v="1381" actId="14100"/>
          <ac:spMkLst>
            <pc:docMk/>
            <pc:sldMk cId="380041844" sldId="332"/>
            <ac:spMk id="16" creationId="{FD8D0480-3C69-4AD6-2C85-DC748145D164}"/>
          </ac:spMkLst>
        </pc:spChg>
        <pc:spChg chg="add mod">
          <ac:chgData name="Luís Paulo Peixoto Santos" userId="1bcb44e7-5d82-436c-b2eb-8036fed75eb8" providerId="ADAL" clId="{E9178D3E-BE7A-A14F-8B32-B0F474719077}" dt="2024-11-14T11:11:41.621" v="1419" actId="207"/>
          <ac:spMkLst>
            <pc:docMk/>
            <pc:sldMk cId="380041844" sldId="332"/>
            <ac:spMk id="21" creationId="{4188186B-7765-5510-947A-F4053DAF233C}"/>
          </ac:spMkLst>
        </pc:spChg>
        <pc:grpChg chg="del">
          <ac:chgData name="Luís Paulo Peixoto Santos" userId="1bcb44e7-5d82-436c-b2eb-8036fed75eb8" providerId="ADAL" clId="{E9178D3E-BE7A-A14F-8B32-B0F474719077}" dt="2024-11-14T11:06:31.899" v="1313" actId="478"/>
          <ac:grpSpMkLst>
            <pc:docMk/>
            <pc:sldMk cId="380041844" sldId="332"/>
            <ac:grpSpMk id="15" creationId="{00000000-0000-0000-0000-000000000000}"/>
          </ac:grpSpMkLst>
        </pc:grpChg>
        <pc:cxnChg chg="add mod">
          <ac:chgData name="Luís Paulo Peixoto Santos" userId="1bcb44e7-5d82-436c-b2eb-8036fed75eb8" providerId="ADAL" clId="{E9178D3E-BE7A-A14F-8B32-B0F474719077}" dt="2024-11-14T11:10:41.612" v="1394" actId="14100"/>
          <ac:cxnSpMkLst>
            <pc:docMk/>
            <pc:sldMk cId="380041844" sldId="332"/>
            <ac:cxnSpMk id="18" creationId="{5A570FCE-D756-A98C-D6C7-4249123A894D}"/>
          </ac:cxnSpMkLst>
        </pc:cxnChg>
      </pc:sldChg>
      <pc:sldChg chg="modSp mod">
        <pc:chgData name="Luís Paulo Peixoto Santos" userId="1bcb44e7-5d82-436c-b2eb-8036fed75eb8" providerId="ADAL" clId="{E9178D3E-BE7A-A14F-8B32-B0F474719077}" dt="2024-11-12T11:10:42.778" v="564" actId="20577"/>
        <pc:sldMkLst>
          <pc:docMk/>
          <pc:sldMk cId="468858137" sldId="337"/>
        </pc:sldMkLst>
        <pc:spChg chg="mod">
          <ac:chgData name="Luís Paulo Peixoto Santos" userId="1bcb44e7-5d82-436c-b2eb-8036fed75eb8" providerId="ADAL" clId="{E9178D3E-BE7A-A14F-8B32-B0F474719077}" dt="2024-11-12T11:10:42.778" v="564" actId="20577"/>
          <ac:spMkLst>
            <pc:docMk/>
            <pc:sldMk cId="468858137" sldId="337"/>
            <ac:spMk id="3" creationId="{00000000-0000-0000-0000-000000000000}"/>
          </ac:spMkLst>
        </pc:spChg>
      </pc:sldChg>
      <pc:sldChg chg="modSp mod">
        <pc:chgData name="Luís Paulo Peixoto Santos" userId="1bcb44e7-5d82-436c-b2eb-8036fed75eb8" providerId="ADAL" clId="{E9178D3E-BE7A-A14F-8B32-B0F474719077}" dt="2024-11-12T11:11:49.735" v="690" actId="20577"/>
        <pc:sldMkLst>
          <pc:docMk/>
          <pc:sldMk cId="1226885706" sldId="339"/>
        </pc:sldMkLst>
        <pc:spChg chg="mod">
          <ac:chgData name="Luís Paulo Peixoto Santos" userId="1bcb44e7-5d82-436c-b2eb-8036fed75eb8" providerId="ADAL" clId="{E9178D3E-BE7A-A14F-8B32-B0F474719077}" dt="2024-11-12T11:11:49.735" v="690" actId="20577"/>
          <ac:spMkLst>
            <pc:docMk/>
            <pc:sldMk cId="1226885706" sldId="339"/>
            <ac:spMk id="3" creationId="{00000000-0000-0000-0000-000000000000}"/>
          </ac:spMkLst>
        </pc:spChg>
      </pc:sldChg>
      <pc:sldChg chg="modSp">
        <pc:chgData name="Luís Paulo Peixoto Santos" userId="1bcb44e7-5d82-436c-b2eb-8036fed75eb8" providerId="ADAL" clId="{E9178D3E-BE7A-A14F-8B32-B0F474719077}" dt="2024-11-12T11:26:37.515" v="703" actId="20577"/>
        <pc:sldMkLst>
          <pc:docMk/>
          <pc:sldMk cId="930169397" sldId="340"/>
        </pc:sldMkLst>
        <pc:spChg chg="mod">
          <ac:chgData name="Luís Paulo Peixoto Santos" userId="1bcb44e7-5d82-436c-b2eb-8036fed75eb8" providerId="ADAL" clId="{E9178D3E-BE7A-A14F-8B32-B0F474719077}" dt="2024-11-12T11:26:37.515" v="703" actId="20577"/>
          <ac:spMkLst>
            <pc:docMk/>
            <pc:sldMk cId="930169397" sldId="340"/>
            <ac:spMk id="3" creationId="{00000000-0000-0000-0000-000000000000}"/>
          </ac:spMkLst>
        </pc:spChg>
      </pc:sldChg>
      <pc:sldChg chg="addSp modSp new mod">
        <pc:chgData name="Luís Paulo Peixoto Santos" userId="1bcb44e7-5d82-436c-b2eb-8036fed75eb8" providerId="ADAL" clId="{E9178D3E-BE7A-A14F-8B32-B0F474719077}" dt="2024-11-12T11:45:29.701" v="1306" actId="20577"/>
        <pc:sldMkLst>
          <pc:docMk/>
          <pc:sldMk cId="2084633287" sldId="343"/>
        </pc:sldMkLst>
        <pc:spChg chg="mod">
          <ac:chgData name="Luís Paulo Peixoto Santos" userId="1bcb44e7-5d82-436c-b2eb-8036fed75eb8" providerId="ADAL" clId="{E9178D3E-BE7A-A14F-8B32-B0F474719077}" dt="2024-11-12T11:35:37.663" v="763" actId="20577"/>
          <ac:spMkLst>
            <pc:docMk/>
            <pc:sldMk cId="2084633287" sldId="343"/>
            <ac:spMk id="2" creationId="{BEC25BFC-22D6-BAAB-D4C7-323C130AB07B}"/>
          </ac:spMkLst>
        </pc:spChg>
        <pc:spChg chg="mod">
          <ac:chgData name="Luís Paulo Peixoto Santos" userId="1bcb44e7-5d82-436c-b2eb-8036fed75eb8" providerId="ADAL" clId="{E9178D3E-BE7A-A14F-8B32-B0F474719077}" dt="2024-11-12T11:43:28.868" v="1281" actId="21"/>
          <ac:spMkLst>
            <pc:docMk/>
            <pc:sldMk cId="2084633287" sldId="343"/>
            <ac:spMk id="3" creationId="{A12154ED-5EB3-90AE-6988-605E1B2CBAF3}"/>
          </ac:spMkLst>
        </pc:spChg>
        <pc:graphicFrameChg chg="add mod modGraphic">
          <ac:chgData name="Luís Paulo Peixoto Santos" userId="1bcb44e7-5d82-436c-b2eb-8036fed75eb8" providerId="ADAL" clId="{E9178D3E-BE7A-A14F-8B32-B0F474719077}" dt="2024-11-12T11:45:29.701" v="1306" actId="20577"/>
          <ac:graphicFrameMkLst>
            <pc:docMk/>
            <pc:sldMk cId="2084633287" sldId="343"/>
            <ac:graphicFrameMk id="6" creationId="{FE4F2DC3-04CA-74C8-A541-B42B7E0C9DB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D784C-1C97-6248-AC87-52442BD6A0A5}" type="datetimeFigureOut">
              <a:rPr lang="pt-PT" smtClean="0"/>
              <a:pPr/>
              <a:t>14/11/24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D0BA5-60E0-3F4A-9D23-33438BF4D323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3571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08575" cy="3832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56163"/>
            <a:ext cx="5207000" cy="459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23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969" tIns="49484" rIns="98969" bIns="4948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Times New Roman" pitchFamily="-109" charset="0"/>
              </a:defRPr>
            </a:lvl1pPr>
          </a:lstStyle>
          <a:p>
            <a:fld id="{F23BD27D-1DB8-40D3-970C-F47930822EB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526636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/>
              <a:t>Faça clique para editar o estilo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fld id="{97FF8ED5-D7AB-4824-B5A2-1212CA823E7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793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62ABC-4405-434B-974E-01C7EFBBD085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78869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05600" y="228600"/>
            <a:ext cx="2133600" cy="5867400"/>
          </a:xfrm>
        </p:spPr>
        <p:txBody>
          <a:bodyPr vert="eaVert"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248400" cy="58674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2980-2232-4684-A49B-E8A77528C5C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17156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838200"/>
          </a:xfrm>
        </p:spPr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EB0A8-1773-4792-9F85-E0D7CB36ED68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121990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BC470-4EDA-489F-9F7C-6705FE1D702D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48621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55B11-AFC6-4EE2-99F9-7A17F33C7D9A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05152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66EFF-5454-4DD1-84CB-C3C34D8FF3AF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00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DF266-1E15-4CE1-9EA2-45F07BA43F80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96426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8209F2-CD37-4F03-9115-FDCB9B6699C4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67739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142D9-A6F5-4FE3-85F3-A33BD087CB6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348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4803-398E-440A-8FE0-9867EED50FB8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7052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2CC20-7C40-45C8-BE58-F46EC088C556}" type="slidenum">
              <a:rPr lang="pt-PT" altLang="pt-PT"/>
              <a:pPr/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2724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 estilo do título do modelo global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Faça clique para editar os estilos de texto do modelo global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9" charset="0"/>
              </a:defRPr>
            </a:lvl1pPr>
          </a:lstStyle>
          <a:p>
            <a:r>
              <a:rPr lang="pt-PT" altLang="pt-PT"/>
              <a:t>AC – Processamento Vectorial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</a:defRPr>
            </a:lvl1pPr>
          </a:lstStyle>
          <a:p>
            <a:fld id="{7ABDF759-1527-429E-B022-C6FAE1CE2AD6}" type="slidenum">
              <a:rPr lang="pt-PT" altLang="pt-PT"/>
              <a:pPr/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  <p:sldLayoutId id="2147484036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oftware.intel.com/sites/landingpage/IntrinsicsGuid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app.cs.cmu.edu/3e/waside/waside-simd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odin-lang.org/docs/overview/#soa-data-types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pt-PT" altLang="pt-PT" i="1" dirty="0">
                <a:latin typeface="Calibri" pitchFamily="-109" charset="0"/>
                <a:ea typeface="ＭＳ Ｐゴシック" pitchFamily="-109" charset="-128"/>
              </a:rPr>
              <a:t>Processamento Vectorial</a:t>
            </a:r>
            <a:endParaRPr lang="pt-PT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Arquitetura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de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Computadores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  <a:p>
            <a:pPr eaLnBrk="1" hangingPunct="1"/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Licenciatura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em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Engenharia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Informática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  <a:p>
            <a:pPr eaLnBrk="1" hangingPunct="1"/>
            <a:r>
              <a:rPr lang="pt-PT" altLang="pt-PT" dirty="0">
                <a:latin typeface="Calibri" pitchFamily="-109" charset="0"/>
                <a:ea typeface="ＭＳ Ｐゴシック" pitchFamily="-109" charset="-128"/>
              </a:rPr>
              <a:t>Luís Paulo Santos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 pitchFamily="-103" charset="0"/>
              </a:rPr>
              <a:t>Instruções</a:t>
            </a:r>
            <a:r>
              <a:rPr lang="en-US" dirty="0">
                <a:latin typeface="Calibri" pitchFamily="-103" charset="0"/>
              </a:rPr>
              <a:t> AVX: </a:t>
            </a:r>
            <a:r>
              <a:rPr lang="en-US" dirty="0" err="1">
                <a:latin typeface="Calibri" pitchFamily="-103" charset="0"/>
              </a:rPr>
              <a:t>Notação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pt-PT" sz="1800" noProof="0" dirty="0"/>
              <a:t>O AVX introduz a notação de 3 operandos, previamente inexistente no x86:</a:t>
            </a:r>
          </a:p>
          <a:p>
            <a:pPr lvl="1">
              <a:spcAft>
                <a:spcPts val="600"/>
              </a:spcAft>
            </a:pPr>
            <a:r>
              <a:rPr lang="pt-PT" sz="1600" noProof="0" dirty="0"/>
              <a:t>0 operandos: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  </a:t>
            </a:r>
            <a:r>
              <a:rPr lang="pt-PT" sz="1800" noProof="0" dirty="0"/>
              <a:t>- operandos no topo da </a:t>
            </a:r>
            <a:r>
              <a:rPr lang="pt-PT" sz="1800" noProof="0" dirty="0" err="1"/>
              <a:t>stack</a:t>
            </a:r>
            <a:endParaRPr lang="pt-PT" sz="1800" noProof="0" dirty="0"/>
          </a:p>
          <a:p>
            <a:pPr lvl="1">
              <a:spcAft>
                <a:spcPts val="600"/>
              </a:spcAft>
            </a:pPr>
            <a:r>
              <a:rPr lang="pt-PT" sz="1600" noProof="0" dirty="0"/>
              <a:t>1 operando: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 &lt;op1&gt; </a:t>
            </a:r>
            <a:r>
              <a:rPr lang="pt-PT" sz="1800" noProof="0" dirty="0"/>
              <a:t>- usa implicitamente um registo: o acumulador</a:t>
            </a:r>
          </a:p>
          <a:p>
            <a:pPr lvl="1">
              <a:spcAft>
                <a:spcPts val="600"/>
              </a:spcAft>
            </a:pPr>
            <a:r>
              <a:rPr lang="pt-PT" sz="1600" dirty="0"/>
              <a:t>2</a:t>
            </a:r>
            <a:r>
              <a:rPr lang="pt-PT" sz="1600" noProof="0" dirty="0"/>
              <a:t> operandos: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 &lt;op1&gt;, &lt;op2&gt; </a:t>
            </a:r>
            <a:r>
              <a:rPr lang="pt-PT" sz="1800" noProof="0" dirty="0"/>
              <a:t>- x86: 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&lt;op2&gt; = &lt;op2&gt; + &lt;op1&gt;</a:t>
            </a:r>
          </a:p>
          <a:p>
            <a:pPr lvl="1">
              <a:spcAft>
                <a:spcPts val="600"/>
              </a:spcAft>
            </a:pPr>
            <a:r>
              <a:rPr lang="pt-PT" sz="1600" noProof="0" dirty="0"/>
              <a:t>3 operandos: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 &lt;op1&gt;, &lt;op2&gt;, &lt;op3&gt; </a:t>
            </a:r>
            <a:r>
              <a:rPr lang="pt-PT" sz="1800" noProof="0" dirty="0"/>
              <a:t>- RISC, AVX: 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&lt;op3&gt; =&lt;op2&gt; +&lt;op1&gt;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pt-PT" sz="800" noProof="0" dirty="0"/>
          </a:p>
          <a:p>
            <a:pPr>
              <a:spcBef>
                <a:spcPts val="1032"/>
              </a:spcBef>
              <a:spcAft>
                <a:spcPts val="600"/>
              </a:spcAft>
            </a:pPr>
            <a:r>
              <a:rPr lang="pt-PT" sz="1800" noProof="0" dirty="0"/>
              <a:t>A operação de adição (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pt-PT" sz="1800" noProof="0" dirty="0"/>
              <a:t>) é usada como exemplo</a:t>
            </a:r>
          </a:p>
          <a:p>
            <a:pPr>
              <a:spcAft>
                <a:spcPts val="600"/>
              </a:spcAft>
            </a:pP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pt-PT" sz="1600" noProof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xmm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pt-PT" sz="1800" noProof="0" dirty="0"/>
              <a:t>registos de 128 </a:t>
            </a:r>
            <a:r>
              <a:rPr lang="pt-PT" sz="1800" i="1" noProof="0" dirty="0"/>
              <a:t>bits</a:t>
            </a:r>
            <a:r>
              <a:rPr lang="pt-PT" sz="1800" noProof="0" dirty="0"/>
              <a:t>,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pt-PT" sz="1600" noProof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pt-PT" sz="1800" noProof="0" dirty="0"/>
              <a:t>registos de 256 </a:t>
            </a:r>
            <a:r>
              <a:rPr lang="pt-PT" sz="1800" i="1" noProof="0" dirty="0"/>
              <a:t>bits</a:t>
            </a:r>
            <a:r>
              <a:rPr lang="pt-PT" sz="1800" noProof="0" dirty="0"/>
              <a:t> ,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mm? </a:t>
            </a:r>
            <a:r>
              <a:rPr lang="pt-PT" sz="1800" noProof="0" dirty="0"/>
              <a:t>registos de 512 </a:t>
            </a:r>
            <a:r>
              <a:rPr lang="pt-PT" sz="1800" i="1" noProof="0" dirty="0"/>
              <a:t>bits</a:t>
            </a:r>
            <a:r>
              <a:rPr lang="pt-PT" sz="1800" noProof="0" dirty="0"/>
              <a:t> </a:t>
            </a:r>
          </a:p>
          <a:p>
            <a:pPr>
              <a:spcAft>
                <a:spcPts val="600"/>
              </a:spcAft>
            </a:pP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m128,</a:t>
            </a:r>
            <a:r>
              <a:rPr lang="pt-PT" sz="18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PT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m256, m512 </a:t>
            </a:r>
            <a:r>
              <a:rPr lang="pt-PT" sz="1800" noProof="0" dirty="0"/>
              <a:t>referem operandos em </a:t>
            </a:r>
            <a:r>
              <a:rPr lang="pt-PT" sz="1800" noProof="0" dirty="0" err="1"/>
              <a:t>mem</a:t>
            </a:r>
            <a:r>
              <a:rPr lang="pt-PT" sz="1800" dirty="0"/>
              <a:t>ó</a:t>
            </a:r>
            <a:r>
              <a:rPr lang="pt-PT" sz="1800" noProof="0" dirty="0"/>
              <a:t>ria: 128, 256 e 512 </a:t>
            </a:r>
            <a:r>
              <a:rPr lang="pt-PT" sz="1800" i="1" noProof="0" dirty="0"/>
              <a:t>bits</a:t>
            </a:r>
            <a:endParaRPr lang="pt-PT" sz="1800" noProof="0" dirty="0"/>
          </a:p>
          <a:p>
            <a:pPr>
              <a:spcAft>
                <a:spcPts val="600"/>
              </a:spcAft>
            </a:pPr>
            <a:r>
              <a:rPr lang="pt-PT" sz="1800" noProof="0" dirty="0"/>
              <a:t>Instruções AVX com o prefixo 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pt-PT" sz="1800" noProof="0" dirty="0"/>
              <a:t> usam  o formato de três operandos:</a:t>
            </a:r>
          </a:p>
          <a:p>
            <a:pPr lvl="1">
              <a:spcAft>
                <a:spcPts val="600"/>
              </a:spcAft>
            </a:pP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VADDPS %[</a:t>
            </a:r>
            <a:r>
              <a:rPr lang="pt-PT" sz="1600" noProof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x|y|z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]mm?, %[</a:t>
            </a:r>
            <a:r>
              <a:rPr lang="pt-PT" sz="1600" noProof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x|y|z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]mm? / m[128|256|512], %[</a:t>
            </a:r>
            <a:r>
              <a:rPr lang="pt-PT" sz="1600" noProof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x|y|z</a:t>
            </a:r>
            <a:r>
              <a:rPr lang="pt-PT" sz="1600" noProof="0" dirty="0">
                <a:latin typeface="Courier New" panose="02070309020205020404" pitchFamily="49" charset="0"/>
                <a:cs typeface="Courier New" panose="02070309020205020404" pitchFamily="49" charset="0"/>
              </a:rPr>
              <a:t>]mm? </a:t>
            </a:r>
            <a:endParaRPr lang="pt-PT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spcAft>
                <a:spcPts val="600"/>
              </a:spcAft>
            </a:pPr>
            <a:r>
              <a:rPr lang="pt-PT" sz="1200" noProof="0" dirty="0"/>
              <a:t>adiciona os 2 operandos da esquerda guarda o resultado no operando da </a:t>
            </a:r>
            <a:r>
              <a:rPr lang="pt-PT" sz="1200" b="1" noProof="0" dirty="0"/>
              <a:t>DIREITA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10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68858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 pitchFamily="-103" charset="0"/>
              </a:rPr>
              <a:t>Instruções</a:t>
            </a:r>
            <a:r>
              <a:rPr lang="en-US" dirty="0">
                <a:latin typeface="Calibri" pitchFamily="-103" charset="0"/>
              </a:rPr>
              <a:t> AVX: </a:t>
            </a:r>
            <a:r>
              <a:rPr lang="en-US" dirty="0" err="1">
                <a:latin typeface="Calibri" pitchFamily="-103" charset="0"/>
              </a:rPr>
              <a:t>Notação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1800" dirty="0" err="1"/>
              <a:t>Instruções</a:t>
            </a:r>
            <a:r>
              <a:rPr lang="en-US" sz="1800" dirty="0"/>
              <a:t> com o </a:t>
            </a:r>
            <a:r>
              <a:rPr lang="en-US" sz="1800" dirty="0" err="1"/>
              <a:t>sufixo</a:t>
            </a:r>
            <a:r>
              <a:rPr lang="en-US" sz="1800" dirty="0"/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dirty="0"/>
              <a:t> </a:t>
            </a:r>
            <a:r>
              <a:rPr lang="en-US" sz="1800" dirty="0" err="1"/>
              <a:t>operam</a:t>
            </a:r>
            <a:r>
              <a:rPr lang="en-US" sz="1800" dirty="0"/>
              <a:t> </a:t>
            </a:r>
            <a:r>
              <a:rPr lang="en-US" sz="1800" dirty="0" err="1"/>
              <a:t>sobre</a:t>
            </a:r>
            <a:r>
              <a:rPr lang="en-US" sz="1800" dirty="0"/>
              <a:t> </a:t>
            </a:r>
            <a:r>
              <a:rPr lang="en-US" sz="1800" dirty="0" err="1"/>
              <a:t>valores</a:t>
            </a:r>
            <a:r>
              <a:rPr lang="en-US" sz="1800" dirty="0"/>
              <a:t>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vírgula</a:t>
            </a:r>
            <a:r>
              <a:rPr lang="en-US" sz="1800" dirty="0"/>
              <a:t> </a:t>
            </a:r>
            <a:r>
              <a:rPr lang="en-US" sz="1800" dirty="0" err="1"/>
              <a:t>flutuante</a:t>
            </a:r>
            <a:r>
              <a:rPr lang="en-US" sz="1800" dirty="0"/>
              <a:t> </a:t>
            </a:r>
            <a:r>
              <a:rPr lang="en-US" sz="1800" dirty="0" err="1"/>
              <a:t>precisão</a:t>
            </a:r>
            <a:r>
              <a:rPr lang="en-US" sz="1800" dirty="0"/>
              <a:t> simples; o </a:t>
            </a:r>
            <a:r>
              <a:rPr lang="en-US" sz="1800" dirty="0" err="1"/>
              <a:t>sufixo</a:t>
            </a:r>
            <a:r>
              <a:rPr lang="en-US" sz="1800" dirty="0"/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800" dirty="0"/>
              <a:t> </a:t>
            </a:r>
            <a:r>
              <a:rPr lang="en-US" sz="1800" dirty="0" err="1"/>
              <a:t>indica</a:t>
            </a:r>
            <a:r>
              <a:rPr lang="en-US" sz="1800" dirty="0"/>
              <a:t> </a:t>
            </a:r>
            <a:r>
              <a:rPr lang="en-US" sz="1800" dirty="0" err="1"/>
              <a:t>vírgula</a:t>
            </a:r>
            <a:r>
              <a:rPr lang="en-US" sz="1800" dirty="0"/>
              <a:t> </a:t>
            </a:r>
            <a:r>
              <a:rPr lang="en-US" sz="1800" dirty="0" err="1"/>
              <a:t>flutuante</a:t>
            </a:r>
            <a:r>
              <a:rPr lang="en-US" sz="1800" dirty="0"/>
              <a:t> </a:t>
            </a:r>
            <a:r>
              <a:rPr lang="en-US" sz="1800" dirty="0" err="1"/>
              <a:t>precisão</a:t>
            </a:r>
            <a:r>
              <a:rPr lang="en-US" sz="1800" dirty="0"/>
              <a:t> </a:t>
            </a:r>
            <a:r>
              <a:rPr lang="en-US" sz="1800" dirty="0" err="1"/>
              <a:t>dupla</a:t>
            </a:r>
            <a:r>
              <a:rPr lang="en-US" sz="1800" dirty="0"/>
              <a:t>: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8 </a:t>
            </a:r>
            <a:r>
              <a:rPr lang="en-US" sz="1600" dirty="0" err="1"/>
              <a:t>operações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b="1" dirty="0"/>
              <a:t>SP</a:t>
            </a:r>
            <a:r>
              <a:rPr lang="en-US" sz="1600" dirty="0"/>
              <a:t>FP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4 </a:t>
            </a:r>
            <a:r>
              <a:rPr lang="en-US" sz="1600" dirty="0" err="1"/>
              <a:t>operações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b="1" dirty="0"/>
              <a:t>DP</a:t>
            </a:r>
            <a:r>
              <a:rPr lang="en-US" sz="1600" dirty="0"/>
              <a:t>FP</a:t>
            </a:r>
          </a:p>
          <a:p>
            <a:pPr>
              <a:spcAft>
                <a:spcPts val="600"/>
              </a:spcAft>
            </a:pPr>
            <a:r>
              <a:rPr lang="en-US" sz="1800" dirty="0" err="1"/>
              <a:t>Muitas</a:t>
            </a:r>
            <a:r>
              <a:rPr lang="en-US" sz="1800" dirty="0"/>
              <a:t> </a:t>
            </a:r>
            <a:r>
              <a:rPr lang="en-US" sz="1800" dirty="0" err="1"/>
              <a:t>instruções</a:t>
            </a:r>
            <a:r>
              <a:rPr lang="en-US" sz="1800" dirty="0"/>
              <a:t> </a:t>
            </a:r>
            <a:r>
              <a:rPr lang="en-US" sz="1800" dirty="0" err="1"/>
              <a:t>admitem</a:t>
            </a:r>
            <a:r>
              <a:rPr lang="en-US" sz="1800" dirty="0"/>
              <a:t> a forma </a:t>
            </a:r>
            <a:r>
              <a:rPr lang="en-US" sz="1800" dirty="0" err="1"/>
              <a:t>escalar</a:t>
            </a:r>
            <a:r>
              <a:rPr lang="en-US" sz="1800" dirty="0"/>
              <a:t>, </a:t>
            </a:r>
            <a:r>
              <a:rPr lang="en-US" sz="1800" dirty="0" err="1"/>
              <a:t>isto</a:t>
            </a:r>
            <a:r>
              <a:rPr lang="en-US" sz="1800" dirty="0"/>
              <a:t> é, </a:t>
            </a:r>
            <a:r>
              <a:rPr lang="en-US" sz="1800" dirty="0" err="1"/>
              <a:t>apenas</a:t>
            </a:r>
            <a:r>
              <a:rPr lang="en-US" sz="1800" dirty="0"/>
              <a:t> </a:t>
            </a:r>
            <a:r>
              <a:rPr lang="en-US" sz="1800" dirty="0" err="1"/>
              <a:t>realizam</a:t>
            </a:r>
            <a:r>
              <a:rPr lang="en-US" sz="1800" dirty="0"/>
              <a:t> </a:t>
            </a:r>
            <a:r>
              <a:rPr lang="en-US" sz="1800" b="1" dirty="0"/>
              <a:t>UMA</a:t>
            </a:r>
            <a:r>
              <a:rPr lang="en-US" sz="1800" dirty="0"/>
              <a:t> </a:t>
            </a:r>
            <a:r>
              <a:rPr lang="en-US" sz="1800" dirty="0" err="1"/>
              <a:t>operação</a:t>
            </a:r>
            <a:r>
              <a:rPr lang="en-US" sz="1800" dirty="0"/>
              <a:t> </a:t>
            </a:r>
            <a:r>
              <a:rPr lang="en-US" sz="1800" dirty="0" err="1"/>
              <a:t>sobre</a:t>
            </a:r>
            <a:r>
              <a:rPr lang="en-US" sz="1800" dirty="0"/>
              <a:t> o valor </a:t>
            </a:r>
            <a:r>
              <a:rPr lang="en-US" sz="1800" dirty="0" err="1"/>
              <a:t>armazenado</a:t>
            </a:r>
            <a:r>
              <a:rPr lang="en-US" sz="1800" dirty="0"/>
              <a:t> </a:t>
            </a:r>
            <a:r>
              <a:rPr lang="en-US" sz="1800" dirty="0" err="1"/>
              <a:t>nos</a:t>
            </a:r>
            <a:r>
              <a:rPr lang="en-US" sz="1800" dirty="0"/>
              <a:t> </a:t>
            </a:r>
            <a:r>
              <a:rPr lang="en-US" sz="1800" i="1" dirty="0"/>
              <a:t>bits </a:t>
            </a:r>
            <a:r>
              <a:rPr lang="en-US" sz="1800" dirty="0" err="1"/>
              <a:t>menos</a:t>
            </a:r>
            <a:r>
              <a:rPr lang="en-US" sz="1800" dirty="0"/>
              <a:t> </a:t>
            </a:r>
            <a:r>
              <a:rPr lang="en-US" sz="1800" dirty="0" err="1"/>
              <a:t>significativos</a:t>
            </a:r>
            <a:r>
              <a:rPr lang="en-US" sz="1800" dirty="0"/>
              <a:t> dos </a:t>
            </a:r>
            <a:r>
              <a:rPr lang="en-US" sz="1800" dirty="0" err="1"/>
              <a:t>operandos</a:t>
            </a:r>
            <a:r>
              <a:rPr lang="en-US" sz="1800" dirty="0"/>
              <a:t>.	</a:t>
            </a:r>
            <a:br>
              <a:rPr lang="en-US" sz="1800" dirty="0"/>
            </a:br>
            <a:r>
              <a:rPr lang="en-US" sz="1800" dirty="0"/>
              <a:t>O </a:t>
            </a:r>
            <a:r>
              <a:rPr lang="en-US" sz="1800" dirty="0" err="1"/>
              <a:t>penúltimo</a:t>
            </a:r>
            <a:r>
              <a:rPr lang="en-US" sz="1800" dirty="0"/>
              <a:t> </a:t>
            </a:r>
            <a:r>
              <a:rPr lang="en-US" sz="1800" dirty="0" err="1"/>
              <a:t>caracter</a:t>
            </a:r>
            <a:r>
              <a:rPr lang="en-US" sz="1800" dirty="0"/>
              <a:t> </a:t>
            </a:r>
            <a:r>
              <a:rPr lang="en-US" sz="1800" dirty="0" err="1"/>
              <a:t>pode</a:t>
            </a:r>
            <a:r>
              <a:rPr lang="en-US" sz="1800" dirty="0"/>
              <a:t> </a:t>
            </a:r>
            <a:r>
              <a:rPr lang="en-US" sz="1800" dirty="0" err="1"/>
              <a:t>tomar</a:t>
            </a:r>
            <a:r>
              <a:rPr lang="en-US" sz="1800" dirty="0"/>
              <a:t> </a:t>
            </a:r>
            <a:r>
              <a:rPr lang="en-US" sz="1800" dirty="0" err="1"/>
              <a:t>os</a:t>
            </a:r>
            <a:r>
              <a:rPr lang="en-US" sz="1800" dirty="0"/>
              <a:t> </a:t>
            </a:r>
            <a:r>
              <a:rPr lang="en-US" sz="1800" dirty="0" err="1"/>
              <a:t>valores</a:t>
            </a:r>
            <a:r>
              <a:rPr lang="en-US" sz="1800" dirty="0"/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800" dirty="0"/>
              <a:t> </a:t>
            </a:r>
            <a:r>
              <a:rPr lang="en-US" sz="1800" dirty="0" err="1"/>
              <a:t>ou</a:t>
            </a:r>
            <a:r>
              <a:rPr lang="en-US" sz="1800" dirty="0"/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800" dirty="0"/>
              <a:t>, para </a:t>
            </a:r>
            <a:r>
              <a:rPr lang="en-US" sz="1800" dirty="0" err="1"/>
              <a:t>indicar</a:t>
            </a:r>
            <a:r>
              <a:rPr lang="en-US" sz="1800" dirty="0"/>
              <a:t> </a:t>
            </a:r>
            <a:r>
              <a:rPr lang="en-US" sz="1800" dirty="0" err="1"/>
              <a:t>operação</a:t>
            </a:r>
            <a:r>
              <a:rPr lang="en-US" sz="1800" dirty="0"/>
              <a:t> </a:t>
            </a:r>
            <a:r>
              <a:rPr lang="en-US" sz="1800" dirty="0" err="1"/>
              <a:t>escalar</a:t>
            </a:r>
            <a:r>
              <a:rPr lang="en-US" sz="1800" dirty="0"/>
              <a:t> (</a:t>
            </a:r>
            <a:r>
              <a:rPr lang="en-US" sz="1800" b="1" dirty="0"/>
              <a:t>UMA ÚNICA OPERAÇÃO</a:t>
            </a:r>
            <a:r>
              <a:rPr lang="en-US" sz="1800" dirty="0"/>
              <a:t>) </a:t>
            </a:r>
            <a:r>
              <a:rPr lang="en-US" sz="1800" dirty="0" err="1"/>
              <a:t>ou</a:t>
            </a:r>
            <a:r>
              <a:rPr lang="en-US" sz="1800" dirty="0"/>
              <a:t> </a:t>
            </a:r>
            <a:r>
              <a:rPr lang="en-US" sz="1800" dirty="0" err="1"/>
              <a:t>vectorial</a:t>
            </a:r>
            <a:r>
              <a:rPr lang="en-US" sz="1800" dirty="0"/>
              <a:t>, </a:t>
            </a:r>
            <a:r>
              <a:rPr lang="en-US" sz="1800" dirty="0" err="1"/>
              <a:t>respectivamente</a:t>
            </a:r>
            <a:r>
              <a:rPr lang="en-US" sz="1800" dirty="0"/>
              <a:t>:  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8 </a:t>
            </a:r>
            <a:r>
              <a:rPr lang="en-US" sz="1600" dirty="0" err="1"/>
              <a:t>operações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SPFP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4 </a:t>
            </a:r>
            <a:r>
              <a:rPr lang="en-US" sz="1600" dirty="0" err="1"/>
              <a:t>operações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DPFP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1 </a:t>
            </a:r>
            <a:r>
              <a:rPr lang="en-US" sz="1600" dirty="0" err="1"/>
              <a:t>operação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SPFP</a:t>
            </a:r>
          </a:p>
          <a:p>
            <a:pPr lvl="1">
              <a:spcAft>
                <a:spcPts val="600"/>
              </a:spcAft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VADD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/ m256,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ymm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600" dirty="0"/>
              <a:t>– </a:t>
            </a:r>
            <a:r>
              <a:rPr lang="en-US" sz="1600" dirty="0" err="1"/>
              <a:t>realiza</a:t>
            </a:r>
            <a:r>
              <a:rPr lang="en-US" sz="1600" dirty="0"/>
              <a:t> </a:t>
            </a:r>
            <a:r>
              <a:rPr lang="en-US" sz="1600" b="1" dirty="0"/>
              <a:t>1 </a:t>
            </a:r>
            <a:r>
              <a:rPr lang="en-US" sz="1600" dirty="0" err="1"/>
              <a:t>operação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DPFP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600" dirty="0"/>
              <a:t>Esta </a:t>
            </a:r>
            <a:r>
              <a:rPr lang="en-US" sz="1600" dirty="0" err="1"/>
              <a:t>notação</a:t>
            </a:r>
            <a:r>
              <a:rPr lang="en-US" sz="1600" dirty="0"/>
              <a:t> </a:t>
            </a:r>
            <a:r>
              <a:rPr lang="en-US" sz="1600" dirty="0" err="1"/>
              <a:t>permite</a:t>
            </a:r>
            <a:r>
              <a:rPr lang="en-US" sz="1600" dirty="0"/>
              <a:t> </a:t>
            </a:r>
            <a:r>
              <a:rPr lang="en-US" sz="1600" dirty="0" err="1"/>
              <a:t>substituir</a:t>
            </a:r>
            <a:r>
              <a:rPr lang="en-US" sz="1600" dirty="0"/>
              <a:t> o conjunto de </a:t>
            </a:r>
            <a:r>
              <a:rPr lang="en-US" sz="1600" dirty="0" err="1"/>
              <a:t>instruções</a:t>
            </a:r>
            <a:r>
              <a:rPr lang="en-US" sz="1600" dirty="0"/>
              <a:t> de </a:t>
            </a:r>
            <a:r>
              <a:rPr lang="en-US" sz="1600" dirty="0" err="1"/>
              <a:t>vírgula</a:t>
            </a:r>
            <a:r>
              <a:rPr lang="en-US" sz="1600" dirty="0"/>
              <a:t> </a:t>
            </a:r>
            <a:r>
              <a:rPr lang="en-US" sz="1600" dirty="0" err="1"/>
              <a:t>flutuante</a:t>
            </a:r>
            <a:r>
              <a:rPr lang="en-US" sz="1600" dirty="0"/>
              <a:t> classico do x86, </a:t>
            </a:r>
            <a:r>
              <a:rPr lang="en-US" sz="1600" dirty="0" err="1"/>
              <a:t>orientado</a:t>
            </a:r>
            <a:r>
              <a:rPr lang="en-US" sz="1600" dirty="0"/>
              <a:t> a </a:t>
            </a:r>
            <a:r>
              <a:rPr lang="en-US" sz="1600" dirty="0" err="1"/>
              <a:t>uma</a:t>
            </a:r>
            <a:r>
              <a:rPr lang="en-US" sz="1600" dirty="0"/>
              <a:t> stack de 8 </a:t>
            </a:r>
            <a:r>
              <a:rPr lang="en-US" sz="1600" dirty="0" err="1"/>
              <a:t>registos</a:t>
            </a:r>
            <a:r>
              <a:rPr lang="en-US" sz="1600" dirty="0"/>
              <a:t>,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uma</a:t>
            </a:r>
            <a:r>
              <a:rPr lang="en-US" sz="1600" dirty="0"/>
              <a:t> </a:t>
            </a:r>
            <a:r>
              <a:rPr lang="en-US" sz="1600" dirty="0" err="1"/>
              <a:t>alternativa</a:t>
            </a:r>
            <a:r>
              <a:rPr lang="en-US" sz="1600" dirty="0"/>
              <a:t> </a:t>
            </a:r>
            <a:r>
              <a:rPr lang="en-US" sz="1600" dirty="0" err="1"/>
              <a:t>mais</a:t>
            </a:r>
            <a:r>
              <a:rPr lang="en-US" sz="1600" dirty="0"/>
              <a:t> </a:t>
            </a:r>
            <a:r>
              <a:rPr lang="en-US" sz="1600" dirty="0" err="1"/>
              <a:t>flexível</a:t>
            </a:r>
            <a:endParaRPr lang="en-US" sz="1600" dirty="0"/>
          </a:p>
          <a:p>
            <a:pPr marL="0" indent="0">
              <a:spcAft>
                <a:spcPts val="600"/>
              </a:spcAft>
              <a:buNone/>
            </a:pPr>
            <a:endParaRPr lang="pt-PT" sz="18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11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226885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 pitchFamily="-103" charset="0"/>
              </a:rPr>
              <a:t>Instruções</a:t>
            </a:r>
            <a:r>
              <a:rPr lang="en-US" dirty="0">
                <a:latin typeface="Calibri" pitchFamily="-103" charset="0"/>
              </a:rPr>
              <a:t> AVX: </a:t>
            </a:r>
            <a:r>
              <a:rPr lang="en-US" dirty="0" err="1">
                <a:latin typeface="Calibri" pitchFamily="-103" charset="0"/>
              </a:rPr>
              <a:t>Transferência</a:t>
            </a:r>
            <a:r>
              <a:rPr lang="en-US" dirty="0">
                <a:latin typeface="Calibri" pitchFamily="-103" charset="0"/>
              </a:rPr>
              <a:t> de Dados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2857872"/>
          </a:xfrm>
        </p:spPr>
        <p:txBody>
          <a:bodyPr/>
          <a:lstStyle/>
          <a:p>
            <a:pPr lvl="0"/>
            <a:r>
              <a:rPr lang="en-US" sz="28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VMOV[A|U]P[S|D]	</a:t>
            </a:r>
            <a:br>
              <a:rPr lang="en-US" sz="2800" dirty="0">
                <a:latin typeface="Courier New" pitchFamily="-103" charset="0"/>
                <a:ea typeface="Arial" pitchFamily="-103" charset="0"/>
                <a:cs typeface="Arial" pitchFamily="-103" charset="0"/>
              </a:rPr>
            </a:br>
            <a:r>
              <a:rPr lang="en-US" sz="2000" dirty="0">
                <a:ea typeface="Arial" pitchFamily="-103" charset="0"/>
                <a:cs typeface="Arial" pitchFamily="-103" charset="0"/>
              </a:rPr>
              <a:t>Mover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vectores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,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representando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valores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SPFP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ou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DPFP (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sufixo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S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ou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D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), de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endereços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alinhados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ou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não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(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modificador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ou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U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)</a:t>
            </a:r>
          </a:p>
          <a:p>
            <a:pPr lvl="1"/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VMOVUPD m256,%ymm? 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– move 4 DPFP de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memória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(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endereço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não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alinhado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) para </a:t>
            </a:r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%</a:t>
            </a:r>
            <a:r>
              <a:rPr lang="en-US" sz="2000" dirty="0" err="1">
                <a:latin typeface="Courier New" pitchFamily="-103" charset="0"/>
                <a:ea typeface="Arial" pitchFamily="-103" charset="0"/>
                <a:cs typeface="Arial" pitchFamily="-103" charset="0"/>
              </a:rPr>
              <a:t>ymm</a:t>
            </a:r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? </a:t>
            </a:r>
            <a:endParaRPr lang="en-US" sz="2000" dirty="0">
              <a:ea typeface="Arial" pitchFamily="-103" charset="0"/>
              <a:cs typeface="Arial" pitchFamily="-103" charset="0"/>
            </a:endParaRPr>
          </a:p>
          <a:p>
            <a:pPr lvl="1"/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VMOVAPD %</a:t>
            </a:r>
            <a:r>
              <a:rPr lang="en-US" sz="2000" dirty="0" err="1">
                <a:latin typeface="Courier New" pitchFamily="-103" charset="0"/>
                <a:ea typeface="Arial" pitchFamily="-103" charset="0"/>
                <a:cs typeface="Arial" pitchFamily="-103" charset="0"/>
              </a:rPr>
              <a:t>xmm</a:t>
            </a:r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?, m128 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– move 2 DPFP de </a:t>
            </a:r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%</a:t>
            </a:r>
            <a:r>
              <a:rPr lang="en-US" sz="2000" dirty="0" err="1">
                <a:latin typeface="Courier New" pitchFamily="-103" charset="0"/>
                <a:ea typeface="Arial" pitchFamily="-103" charset="0"/>
                <a:cs typeface="Arial" pitchFamily="-103" charset="0"/>
              </a:rPr>
              <a:t>xmm</a:t>
            </a:r>
            <a:r>
              <a:rPr lang="en-US" sz="2000" dirty="0">
                <a:latin typeface="Courier New" pitchFamily="-103" charset="0"/>
                <a:ea typeface="Arial" pitchFamily="-103" charset="0"/>
                <a:cs typeface="Arial" pitchFamily="-103" charset="0"/>
              </a:rPr>
              <a:t>? 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para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memória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(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endereço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 </a:t>
            </a:r>
            <a:r>
              <a:rPr lang="en-US" sz="2000" dirty="0" err="1">
                <a:ea typeface="Arial" pitchFamily="-103" charset="0"/>
                <a:cs typeface="Arial" pitchFamily="-103" charset="0"/>
              </a:rPr>
              <a:t>alinhado</a:t>
            </a:r>
            <a:r>
              <a:rPr lang="en-US" sz="2000" dirty="0">
                <a:ea typeface="Arial" pitchFamily="-103" charset="0"/>
                <a:cs typeface="Arial" pitchFamily="-103" charset="0"/>
              </a:rPr>
              <a:t>)</a:t>
            </a:r>
            <a:endParaRPr lang="pt-PT" sz="2000" dirty="0">
              <a:latin typeface="Courier New" pitchFamily="-103" charset="0"/>
              <a:ea typeface="Arial" pitchFamily="-103" charset="0"/>
              <a:cs typeface="Arial" pitchFamily="-103" charset="0"/>
            </a:endParaRPr>
          </a:p>
          <a:p>
            <a:pPr lvl="1"/>
            <a:endParaRPr lang="pt-PT" sz="20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12</a:t>
            </a:fld>
            <a:endParaRPr lang="pt-PT" altLang="pt-PT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4077072"/>
            <a:ext cx="8534400" cy="201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000" b="1" kern="0" dirty="0"/>
              <a:t>Alinhamento: </a:t>
            </a:r>
            <a:r>
              <a:rPr lang="pt-PT" sz="2000" kern="0" dirty="0"/>
              <a:t>um bloco de dados com </a:t>
            </a:r>
            <a:r>
              <a:rPr lang="pt-PT" sz="2000" b="1" kern="0" dirty="0"/>
              <a:t>B </a:t>
            </a:r>
            <a:r>
              <a:rPr lang="pt-PT" sz="2000" i="1" kern="0" dirty="0"/>
              <a:t>bytes</a:t>
            </a:r>
            <a:r>
              <a:rPr lang="pt-PT" sz="2000" kern="0" dirty="0"/>
              <a:t>, diz-se alinhado, se o endereço inicial desse bloco em memória é múltiplo de </a:t>
            </a:r>
            <a:r>
              <a:rPr lang="pt-PT" sz="2000" b="1" kern="0" dirty="0"/>
              <a:t>B</a:t>
            </a:r>
            <a:r>
              <a:rPr lang="pt-PT" sz="2000" kern="0" dirty="0"/>
              <a:t>. </a:t>
            </a:r>
            <a:endParaRPr lang="pt-PT" sz="2000" b="1" kern="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000" kern="0" dirty="0"/>
              <a:t>Acessos alinhados são </a:t>
            </a:r>
            <a:r>
              <a:rPr lang="pt-PT" sz="2000" b="1" kern="0" dirty="0"/>
              <a:t>significativamente </a:t>
            </a:r>
            <a:r>
              <a:rPr lang="pt-PT" sz="2000" kern="0" dirty="0"/>
              <a:t>mais eficazes do que acessos não alinhados.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PT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AVX2</a:t>
            </a:r>
            <a:r>
              <a:rPr lang="pt-PT" sz="2000" kern="0" dirty="0"/>
              <a:t> permite o uso de instruções </a:t>
            </a:r>
            <a:r>
              <a:rPr lang="pt-PT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A</a:t>
            </a:r>
            <a:r>
              <a:rPr lang="pt-PT" sz="2000" kern="0" dirty="0"/>
              <a:t> (</a:t>
            </a:r>
            <a:r>
              <a:rPr lang="pt-PT" sz="2000" i="1" kern="0" dirty="0" err="1"/>
              <a:t>aligned</a:t>
            </a:r>
            <a:r>
              <a:rPr lang="pt-PT" sz="2000" kern="0" dirty="0"/>
              <a:t>) com acessos não alinhados, com penalização no desempenho. </a:t>
            </a:r>
            <a:r>
              <a:rPr lang="pt-PT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SSE</a:t>
            </a:r>
            <a:r>
              <a:rPr lang="pt-PT" sz="2000" kern="0" dirty="0"/>
              <a:t> e </a:t>
            </a:r>
            <a:r>
              <a:rPr lang="pt-PT" sz="2000" dirty="0">
                <a:latin typeface="Courier New" panose="02070309020205020404" pitchFamily="49" charset="0"/>
                <a:ea typeface="Arial" pitchFamily="-103" charset="0"/>
                <a:cs typeface="Courier New" panose="02070309020205020404" pitchFamily="49" charset="0"/>
              </a:rPr>
              <a:t>AVX </a:t>
            </a:r>
            <a:r>
              <a:rPr lang="pt-PT" sz="2000" kern="0" dirty="0"/>
              <a:t>resulta numa </a:t>
            </a:r>
            <a:r>
              <a:rPr lang="pt-PT" sz="2000" kern="0" dirty="0" err="1"/>
              <a:t>excepção</a:t>
            </a:r>
            <a:r>
              <a:rPr lang="pt-PT" sz="2000" kern="0" dirty="0"/>
              <a:t>.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pt-PT" sz="2000" b="1" i="1" kern="0" dirty="0"/>
          </a:p>
          <a:p>
            <a:pPr>
              <a:spcBef>
                <a:spcPts val="0"/>
              </a:spcBef>
              <a:buFontTx/>
              <a:buNone/>
            </a:pPr>
            <a:endParaRPr lang="pt-PT" sz="2000" kern="0" dirty="0"/>
          </a:p>
        </p:txBody>
      </p:sp>
    </p:spTree>
    <p:extLst>
      <p:ext uri="{BB962C8B-B14F-4D97-AF65-F5344CB8AC3E}">
        <p14:creationId xmlns:p14="http://schemas.microsoft.com/office/powerpoint/2010/main" val="93016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" pitchFamily="-103" charset="0"/>
              </a:rPr>
              <a:t>Instruções</a:t>
            </a:r>
            <a:r>
              <a:rPr lang="en-US" dirty="0">
                <a:latin typeface="Arial" pitchFamily="-103" charset="0"/>
              </a:rPr>
              <a:t> AVX: </a:t>
            </a:r>
            <a:r>
              <a:rPr lang="en-US" dirty="0" err="1">
                <a:latin typeface="Arial" pitchFamily="-103" charset="0"/>
              </a:rPr>
              <a:t>Operações</a:t>
            </a:r>
            <a:r>
              <a:rPr lang="en-US" dirty="0">
                <a:latin typeface="Arial" pitchFamily="-103" charset="0"/>
              </a:rPr>
              <a:t> FP</a:t>
            </a:r>
            <a:endParaRPr lang="pt-PT" dirty="0">
              <a:latin typeface="Calibri" pitchFamily="-103" charset="0"/>
            </a:endParaRPr>
          </a:p>
        </p:txBody>
      </p:sp>
      <p:sp>
        <p:nvSpPr>
          <p:cNvPr id="11267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8DD03C-AEA9-2B4C-9686-7CF46F028E7F}" type="slidenum">
              <a:rPr lang="pt-PT"/>
              <a:pPr/>
              <a:t>13</a:t>
            </a:fld>
            <a:endParaRPr lang="pt-PT"/>
          </a:p>
        </p:txBody>
      </p:sp>
      <p:graphicFrame>
        <p:nvGraphicFramePr>
          <p:cNvPr id="5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30211"/>
              </p:ext>
            </p:extLst>
          </p:nvPr>
        </p:nvGraphicFramePr>
        <p:xfrm>
          <a:off x="479425" y="1397000"/>
          <a:ext cx="8125023" cy="3804666"/>
        </p:xfrm>
        <a:graphic>
          <a:graphicData uri="http://schemas.openxmlformats.org/drawingml/2006/table">
            <a:tbl>
              <a:tblPr/>
              <a:tblGrid>
                <a:gridCol w="2940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3" charset="0"/>
                          <a:ea typeface="Arial" pitchFamily="-103" charset="0"/>
                          <a:cs typeface="Arial" pitchFamily="-103" charset="0"/>
                        </a:rPr>
                        <a:t>Instruções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3" charset="0"/>
                        <a:ea typeface="Arial" pitchFamily="-103" charset="0"/>
                        <a:cs typeface="Arial" pitchFamily="-103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3" charset="0"/>
                          <a:ea typeface="Arial" pitchFamily="-103" charset="0"/>
                          <a:cs typeface="Arial" pitchFamily="-103" charset="0"/>
                        </a:rPr>
                        <a:t>Operandos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3" charset="0"/>
                        <a:ea typeface="Arial" pitchFamily="-103" charset="0"/>
                        <a:cs typeface="Arial" pitchFamily="-103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VADD[S|P][S|D]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VSUB[S|P][S|D]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VMUL[S|P][S|D]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VDIV[S|P][S|D]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VSQRT[S|P][S|D]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VMAX[S|P][S|D]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VMIN[S|P][S|D]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VAND[S|P][S|D]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VOR[S|P][S|D]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3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[S|P] :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escalar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ou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vectorial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 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3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[S|D] : SPFP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ou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-103" charset="0"/>
                          <a:ea typeface="Arial" pitchFamily="-103" charset="0"/>
                          <a:cs typeface="Arial" pitchFamily="-103" charset="0"/>
                        </a:rPr>
                        <a:t> DPFP 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3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Endereços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em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memória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alinhados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O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resultado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não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pode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ser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em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" pitchFamily="-103" charset="0"/>
                          <a:cs typeface="Arial" pitchFamily="-103" charset="0"/>
                        </a:rPr>
                        <a:t>memória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" pitchFamily="-103" charset="0"/>
                        <a:cs typeface="Arial" pitchFamily="-103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-103" charset="0"/>
                        <a:ea typeface="Arial" pitchFamily="-103" charset="0"/>
                        <a:cs typeface="Arial" pitchFamily="-103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6660232" y="260648"/>
            <a:ext cx="2376264" cy="838200"/>
          </a:xfrm>
        </p:spPr>
        <p:txBody>
          <a:bodyPr/>
          <a:lstStyle/>
          <a:p>
            <a:r>
              <a:rPr lang="pt-PT" dirty="0">
                <a:latin typeface="Calibri" pitchFamily="-103" charset="0"/>
              </a:rPr>
              <a:t>Exemplo AVX</a:t>
            </a:r>
          </a:p>
        </p:txBody>
      </p:sp>
      <p:sp>
        <p:nvSpPr>
          <p:cNvPr id="13315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7AB9EA-EE1A-E14F-B184-CDD9199B9438}" type="slidenum">
              <a:rPr lang="pt-PT"/>
              <a:pPr/>
              <a:t>14</a:t>
            </a:fld>
            <a:endParaRPr lang="pt-PT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9513" y="188640"/>
            <a:ext cx="6264696" cy="3139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float a[1000]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float b[1000]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float r[1000]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func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(int n, float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*a,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	float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*b, float 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*r) {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int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;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for (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=0 ;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&lt;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n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;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++)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r[i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] =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a[i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] *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b[i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];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}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513441" y="2004235"/>
            <a:ext cx="5400600" cy="4247317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func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: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…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movl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8(%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rbp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),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rdx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  # n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movl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12(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rbp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),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rax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 # a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movl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16(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rbp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),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 # b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movl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20(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rbp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),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rsi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 # r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movl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$0,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ciclo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: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vmovaps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(%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rax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4), %ymm0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vmulps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(%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rbx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4), %ymm0, %ymm1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vmovaps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%ymm1, (%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rsi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4)</a:t>
            </a: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addl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$8,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cmpl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rdx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, %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rcx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jl</a:t>
            </a:r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</a:t>
            </a:r>
            <a:r>
              <a:rPr lang="en-US" sz="1800" dirty="0" err="1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ciclo</a:t>
            </a:r>
            <a:endParaRPr lang="en-US" sz="1800" dirty="0">
              <a:latin typeface="Courier New" pitchFamily="-103" charset="0"/>
              <a:ea typeface="Courier New" pitchFamily="-103" charset="0"/>
              <a:cs typeface="Courier New" pitchFamily="-103" charset="0"/>
            </a:endParaRPr>
          </a:p>
          <a:p>
            <a:r>
              <a:rPr lang="en-US" sz="1800" dirty="0">
                <a:latin typeface="Courier New" pitchFamily="-103" charset="0"/>
                <a:ea typeface="Courier New" pitchFamily="-103" charset="0"/>
                <a:cs typeface="Courier New" pitchFamily="-103" charset="0"/>
              </a:rPr>
              <a:t>  …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Processamento Vectorial - desenvolvimento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219200"/>
            <a:ext cx="6211416" cy="4876800"/>
          </a:xfrm>
        </p:spPr>
        <p:txBody>
          <a:bodyPr/>
          <a:lstStyle/>
          <a:p>
            <a:endParaRPr lang="pt-PT" i="1" dirty="0"/>
          </a:p>
          <a:p>
            <a:r>
              <a:rPr lang="pt-PT" i="1" dirty="0" err="1"/>
              <a:t>Assembly</a:t>
            </a:r>
            <a:endParaRPr lang="pt-PT" dirty="0"/>
          </a:p>
          <a:p>
            <a:pPr lvl="1">
              <a:spcAft>
                <a:spcPts val="600"/>
              </a:spcAft>
            </a:pPr>
            <a:r>
              <a:rPr lang="pt-PT" sz="2000" dirty="0"/>
              <a:t>Utilização directa de instruções </a:t>
            </a:r>
            <a:r>
              <a:rPr lang="pt-PT" sz="2000" i="1" dirty="0" err="1"/>
              <a:t>assembly</a:t>
            </a:r>
            <a:endParaRPr lang="pt-PT" sz="2000" dirty="0"/>
          </a:p>
          <a:p>
            <a:pPr>
              <a:spcBef>
                <a:spcPts val="1800"/>
              </a:spcBef>
            </a:pPr>
            <a:r>
              <a:rPr lang="pt-PT" i="1" dirty="0" err="1"/>
              <a:t>Compiler</a:t>
            </a:r>
            <a:r>
              <a:rPr lang="pt-PT" i="1" dirty="0"/>
              <a:t> </a:t>
            </a:r>
            <a:r>
              <a:rPr lang="pt-PT" i="1" dirty="0" err="1"/>
              <a:t>Intrinsics</a:t>
            </a:r>
            <a:r>
              <a:rPr lang="pt-PT" dirty="0"/>
              <a:t> </a:t>
            </a:r>
          </a:p>
          <a:p>
            <a:pPr lvl="1"/>
            <a:r>
              <a:rPr lang="pt-PT" sz="2000" dirty="0" err="1"/>
              <a:t>Pseudo-funções</a:t>
            </a:r>
            <a:r>
              <a:rPr lang="pt-PT" sz="2000" dirty="0"/>
              <a:t> disponibilizadas pelo compilador que permitem o desenvolvimento explícito de código vectorial a um nível semântico mais elevado que o </a:t>
            </a:r>
            <a:r>
              <a:rPr lang="pt-PT" sz="2000" i="1" dirty="0" err="1"/>
              <a:t>assembly</a:t>
            </a:r>
            <a:endParaRPr lang="pt-PT" sz="2000" i="1" dirty="0"/>
          </a:p>
          <a:p>
            <a:pPr>
              <a:spcBef>
                <a:spcPts val="1800"/>
              </a:spcBef>
            </a:pPr>
            <a:r>
              <a:rPr lang="pt-PT" i="1" dirty="0"/>
              <a:t>Auto Vectorização</a:t>
            </a:r>
          </a:p>
          <a:p>
            <a:pPr lvl="1">
              <a:spcAft>
                <a:spcPts val="600"/>
              </a:spcAft>
            </a:pPr>
            <a:r>
              <a:rPr lang="pt-PT" sz="2000" dirty="0"/>
              <a:t>Vectorização pelo compilador </a:t>
            </a:r>
          </a:p>
          <a:p>
            <a:pPr marL="0" indent="0">
              <a:buNone/>
            </a:pPr>
            <a:endParaRPr lang="pt-PT" i="1" dirty="0"/>
          </a:p>
          <a:p>
            <a:endParaRPr lang="pt-PT" i="1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15</a:t>
            </a:fld>
            <a:endParaRPr lang="pt-PT" altLang="pt-PT"/>
          </a:p>
        </p:txBody>
      </p:sp>
      <p:grpSp>
        <p:nvGrpSpPr>
          <p:cNvPr id="9" name="Grupo 8"/>
          <p:cNvGrpSpPr/>
          <p:nvPr/>
        </p:nvGrpSpPr>
        <p:grpSpPr>
          <a:xfrm>
            <a:off x="6964334" y="1664186"/>
            <a:ext cx="936000" cy="4232250"/>
            <a:chOff x="7352790" y="1664186"/>
            <a:chExt cx="936000" cy="4232250"/>
          </a:xfrm>
        </p:grpSpPr>
        <p:sp>
          <p:nvSpPr>
            <p:cNvPr id="6" name="CaixaDeTexto 5"/>
            <p:cNvSpPr txBox="1"/>
            <p:nvPr/>
          </p:nvSpPr>
          <p:spPr>
            <a:xfrm>
              <a:off x="7623460" y="1664186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2800" b="1" dirty="0"/>
                <a:t>+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7668344" y="5373216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2800" b="1" dirty="0"/>
                <a:t>-</a:t>
              </a:r>
            </a:p>
          </p:txBody>
        </p:sp>
        <p:sp>
          <p:nvSpPr>
            <p:cNvPr id="8" name="Seta entalhada para a direita 7"/>
            <p:cNvSpPr/>
            <p:nvPr/>
          </p:nvSpPr>
          <p:spPr bwMode="auto">
            <a:xfrm rot="16200000">
              <a:off x="6047865" y="3393901"/>
              <a:ext cx="3545850" cy="936000"/>
            </a:xfrm>
            <a:prstGeom prst="notched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2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1" name="CaixaDeTexto 10"/>
          <p:cNvSpPr txBox="1"/>
          <p:nvPr/>
        </p:nvSpPr>
        <p:spPr>
          <a:xfrm rot="5400000">
            <a:off x="6086850" y="3661846"/>
            <a:ext cx="18501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cap="small" dirty="0"/>
              <a:t>Complexidade</a:t>
            </a:r>
          </a:p>
        </p:txBody>
      </p:sp>
      <p:sp>
        <p:nvSpPr>
          <p:cNvPr id="12" name="CaixaDeTexto 11"/>
          <p:cNvSpPr txBox="1"/>
          <p:nvPr/>
        </p:nvSpPr>
        <p:spPr>
          <a:xfrm rot="5400000">
            <a:off x="6866239" y="3661846"/>
            <a:ext cx="20681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cap="small" dirty="0"/>
              <a:t>FLEXIBILIDADE</a:t>
            </a:r>
          </a:p>
        </p:txBody>
      </p:sp>
    </p:spTree>
    <p:extLst>
      <p:ext uri="{BB962C8B-B14F-4D97-AF65-F5344CB8AC3E}">
        <p14:creationId xmlns:p14="http://schemas.microsoft.com/office/powerpoint/2010/main" val="2512017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/>
              <a:t>Compiler Intrinsics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723256"/>
            <a:ext cx="8534400" cy="1633736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sz="2400" i="1" dirty="0"/>
              <a:t>Compiler </a:t>
            </a:r>
            <a:r>
              <a:rPr lang="en-US" sz="2400" i="1" dirty="0" err="1"/>
              <a:t>intrinsics</a:t>
            </a:r>
            <a:r>
              <a:rPr lang="en-US" sz="2400" dirty="0"/>
              <a:t> </a:t>
            </a:r>
            <a:r>
              <a:rPr lang="en-US" sz="2400" dirty="0" err="1"/>
              <a:t>são</a:t>
            </a:r>
            <a:r>
              <a:rPr lang="en-US" sz="2400" dirty="0"/>
              <a:t> pseudo-</a:t>
            </a:r>
            <a:r>
              <a:rPr lang="en-US" sz="2400" dirty="0" err="1"/>
              <a:t>funções</a:t>
            </a:r>
            <a:r>
              <a:rPr lang="en-US" sz="2400" dirty="0"/>
              <a:t> que </a:t>
            </a:r>
            <a:r>
              <a:rPr lang="en-US" sz="2400" dirty="0" err="1"/>
              <a:t>expõem</a:t>
            </a:r>
            <a:r>
              <a:rPr lang="en-US" sz="2400" dirty="0"/>
              <a:t> </a:t>
            </a:r>
            <a:r>
              <a:rPr lang="en-US" sz="2400" dirty="0" err="1"/>
              <a:t>funcionalidades</a:t>
            </a:r>
            <a:r>
              <a:rPr lang="en-US" sz="2400" dirty="0"/>
              <a:t> do CPU </a:t>
            </a:r>
            <a:r>
              <a:rPr lang="en-US" sz="2400" dirty="0" err="1"/>
              <a:t>incompatíveis</a:t>
            </a:r>
            <a:r>
              <a:rPr lang="en-US" sz="2400" dirty="0"/>
              <a:t> com a </a:t>
            </a:r>
            <a:r>
              <a:rPr lang="en-US" sz="2400" dirty="0" err="1"/>
              <a:t>semântica</a:t>
            </a:r>
            <a:r>
              <a:rPr lang="en-US" sz="2400" dirty="0"/>
              <a:t> da </a:t>
            </a:r>
            <a:r>
              <a:rPr lang="en-US" sz="2400" dirty="0" err="1"/>
              <a:t>linguagem</a:t>
            </a:r>
            <a:r>
              <a:rPr lang="en-US" sz="2400" dirty="0"/>
              <a:t> de </a:t>
            </a:r>
            <a:r>
              <a:rPr lang="en-US" sz="2400" dirty="0" err="1"/>
              <a:t>programação</a:t>
            </a:r>
            <a:r>
              <a:rPr lang="en-US" sz="2400" dirty="0"/>
              <a:t> </a:t>
            </a:r>
            <a:r>
              <a:rPr lang="en-US" sz="2400" dirty="0" err="1"/>
              <a:t>usada</a:t>
            </a:r>
            <a:r>
              <a:rPr lang="en-US" sz="2400" dirty="0"/>
              <a:t> (C/C++ </a:t>
            </a:r>
            <a:r>
              <a:rPr lang="en-US" sz="2400" dirty="0" err="1"/>
              <a:t>neste</a:t>
            </a:r>
            <a:r>
              <a:rPr lang="en-US" sz="2400" dirty="0"/>
              <a:t> </a:t>
            </a:r>
            <a:r>
              <a:rPr lang="en-US" sz="2400" dirty="0" err="1"/>
              <a:t>caso</a:t>
            </a:r>
            <a:r>
              <a:rPr lang="en-US" sz="2400" dirty="0"/>
              <a:t>)</a:t>
            </a:r>
          </a:p>
          <a:p>
            <a:pPr>
              <a:spcBef>
                <a:spcPts val="1200"/>
              </a:spcBef>
              <a:defRPr/>
            </a:pPr>
            <a:endParaRPr lang="en-US" sz="2400" dirty="0"/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en-US" sz="1600" dirty="0"/>
              <a:t>Para </a:t>
            </a:r>
            <a:r>
              <a:rPr lang="en-US" sz="1600" dirty="0" err="1"/>
              <a:t>detalhes</a:t>
            </a:r>
            <a:r>
              <a:rPr lang="en-US" sz="1600" dirty="0"/>
              <a:t> </a:t>
            </a:r>
            <a:r>
              <a:rPr lang="en-US" sz="1600" dirty="0" err="1"/>
              <a:t>ver</a:t>
            </a:r>
            <a:r>
              <a:rPr lang="en-US" sz="1600" dirty="0"/>
              <a:t> </a:t>
            </a:r>
            <a:r>
              <a:rPr lang="en-US" sz="1600" b="1" dirty="0">
                <a:hlinkClick r:id="rId2"/>
              </a:rPr>
              <a:t>Intel </a:t>
            </a:r>
            <a:r>
              <a:rPr lang="en-US" sz="1600" b="1" dirty="0" err="1">
                <a:hlinkClick r:id="rId2"/>
              </a:rPr>
              <a:t>Intrinsics</a:t>
            </a:r>
            <a:r>
              <a:rPr lang="en-US" sz="1600" b="1" dirty="0">
                <a:hlinkClick r:id="rId2"/>
              </a:rPr>
              <a:t> Guide</a:t>
            </a:r>
            <a:r>
              <a:rPr lang="en-US" sz="1600" dirty="0"/>
              <a:t>  </a:t>
            </a:r>
            <a:r>
              <a:rPr lang="en-US" sz="1200" dirty="0"/>
              <a:t>(</a:t>
            </a:r>
            <a:r>
              <a:rPr lang="pt-PT" sz="1200" u="sng" dirty="0">
                <a:hlinkClick r:id="rId2"/>
              </a:rPr>
              <a:t>https://software.intel.com/sites/landingpage/IntrinsicsGuide/#</a:t>
            </a:r>
            <a:r>
              <a:rPr lang="pt-PT" sz="1200" u="sng" dirty="0"/>
              <a:t>)</a:t>
            </a:r>
            <a:endParaRPr lang="pt-PT" sz="1600" dirty="0"/>
          </a:p>
          <a:p>
            <a:pPr marL="0" indent="0">
              <a:spcBef>
                <a:spcPts val="1200"/>
              </a:spcBef>
              <a:buNone/>
              <a:defRPr/>
            </a:pPr>
            <a:endParaRPr lang="en-US" sz="2400" dirty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322DBF-EE53-46D7-9FE2-6D0F3E5678D8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599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/>
              <a:t>Compiler Intrinsics</a:t>
            </a:r>
            <a:endParaRPr lang="pt-PT" altLang="pt-PT"/>
          </a:p>
        </p:txBody>
      </p:sp>
      <p:sp>
        <p:nvSpPr>
          <p:cNvPr id="16387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980728"/>
            <a:ext cx="8534400" cy="995363"/>
          </a:xfrm>
        </p:spPr>
        <p:txBody>
          <a:bodyPr/>
          <a:lstStyle/>
          <a:p>
            <a:r>
              <a:rPr lang="pt-PT" altLang="pt-PT" sz="2400" dirty="0"/>
              <a:t>As funções e tipos de dados definidos como </a:t>
            </a:r>
            <a:r>
              <a:rPr lang="pt-PT" altLang="pt-PT" sz="2400" i="1" dirty="0" err="1"/>
              <a:t>intrinsics</a:t>
            </a:r>
            <a:r>
              <a:rPr lang="pt-PT" altLang="pt-PT" sz="2400" dirty="0"/>
              <a:t> são acessíveis incluindo os </a:t>
            </a:r>
            <a:r>
              <a:rPr lang="pt-PT" altLang="pt-PT" sz="2400" i="1" dirty="0" err="1"/>
              <a:t>headers</a:t>
            </a:r>
            <a:r>
              <a:rPr lang="pt-PT" altLang="pt-PT" sz="2400" i="1" dirty="0"/>
              <a:t> </a:t>
            </a:r>
            <a:r>
              <a:rPr lang="pt-PT" altLang="pt-PT" sz="2400" dirty="0"/>
              <a:t>apropriados:</a:t>
            </a:r>
          </a:p>
          <a:p>
            <a:pPr>
              <a:buFontTx/>
              <a:buNone/>
            </a:pPr>
            <a:endParaRPr lang="pt-PT" altLang="pt-PT" sz="2400" dirty="0">
              <a:cs typeface="Courier New" pitchFamily="49" charset="0"/>
            </a:endParaRPr>
          </a:p>
        </p:txBody>
      </p:sp>
      <p:sp>
        <p:nvSpPr>
          <p:cNvPr id="17412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9419ED-1438-49B8-AC3D-8D2AFF2837CB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32575"/>
              </p:ext>
            </p:extLst>
          </p:nvPr>
        </p:nvGraphicFramePr>
        <p:xfrm>
          <a:off x="1331640" y="4609936"/>
          <a:ext cx="6096000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5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0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rgbClr val="FFFFFF"/>
                          </a:solidFill>
                        </a:rPr>
                        <a:t>Tipos de Dados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__m64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Vector de 64 bits – inteiros (MMX)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__m128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Vector 128 </a:t>
                      </a:r>
                      <a:r>
                        <a:rPr lang="pt-PT" i="1" dirty="0">
                          <a:solidFill>
                            <a:schemeClr val="tx1"/>
                          </a:solidFill>
                        </a:rPr>
                        <a:t>bits </a:t>
                      </a:r>
                      <a:r>
                        <a:rPr lang="pt-PT" i="0" dirty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4 FP SP  (SSE)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__m256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err="1">
                          <a:solidFill>
                            <a:schemeClr val="tx1"/>
                          </a:solidFill>
                        </a:rPr>
                        <a:t>Vector</a:t>
                      </a:r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 256 </a:t>
                      </a:r>
                      <a:r>
                        <a:rPr lang="pt-PT" i="1" dirty="0">
                          <a:solidFill>
                            <a:schemeClr val="tx1"/>
                          </a:solidFill>
                        </a:rPr>
                        <a:t>bits </a:t>
                      </a:r>
                      <a:r>
                        <a:rPr lang="pt-PT" i="0" dirty="0">
                          <a:solidFill>
                            <a:schemeClr val="tx1"/>
                          </a:solidFill>
                        </a:rPr>
                        <a:t>– 8</a:t>
                      </a:r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 FP SP  (AVX)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824272"/>
              </p:ext>
            </p:extLst>
          </p:nvPr>
        </p:nvGraphicFramePr>
        <p:xfrm>
          <a:off x="251520" y="1916832"/>
          <a:ext cx="8208912" cy="222504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800" b="0" dirty="0" err="1">
                          <a:solidFill>
                            <a:schemeClr val="tx1"/>
                          </a:solidFill>
                        </a:rPr>
                        <a:t>xmmintrin.h</a:t>
                      </a:r>
                      <a:endParaRPr lang="pt-PT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b="0" dirty="0" err="1">
                          <a:solidFill>
                            <a:schemeClr val="tx1"/>
                          </a:solidFill>
                        </a:rPr>
                        <a:t>Streaming</a:t>
                      </a:r>
                      <a:r>
                        <a:rPr lang="pt-PT" sz="1800" b="0" dirty="0">
                          <a:solidFill>
                            <a:schemeClr val="tx1"/>
                          </a:solidFill>
                        </a:rPr>
                        <a:t> SIMD </a:t>
                      </a:r>
                      <a:r>
                        <a:rPr lang="pt-PT" sz="1800" b="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b="0" dirty="0">
                          <a:solidFill>
                            <a:schemeClr val="tx1"/>
                          </a:solidFill>
                        </a:rPr>
                        <a:t>SSE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emmintrin.h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Streaming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SIMD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SSE2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pmmintrin.h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Streaming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SIMD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SSE3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smmintrin.h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Streaming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SIMD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4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</a:rPr>
                        <a:t> (vector </a:t>
                      </a:r>
                      <a:r>
                        <a:rPr lang="pt-PT" sz="1800" baseline="0" dirty="0" err="1">
                          <a:solidFill>
                            <a:schemeClr val="tx1"/>
                          </a:solidFill>
                        </a:rPr>
                        <a:t>math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SSE4.1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nmmintrin.h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Streaming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SIMD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4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pt-PT" sz="1800" baseline="0" dirty="0" err="1">
                          <a:solidFill>
                            <a:schemeClr val="tx1"/>
                          </a:solidFill>
                        </a:rPr>
                        <a:t>string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sz="1800" baseline="0" dirty="0" err="1">
                          <a:solidFill>
                            <a:schemeClr val="tx1"/>
                          </a:solidFill>
                        </a:rPr>
                        <a:t>processing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SSE4.2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immintrin.h</a:t>
                      </a:r>
                      <a:endParaRPr lang="pt-PT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Advanced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Vector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</a:rPr>
                        <a:t>Extensions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 1 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</a:rPr>
                        <a:t>AVX2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295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/>
              <a:t>Compiler Intrinsics</a:t>
            </a:r>
            <a:endParaRPr lang="pt-PT" altLang="pt-PT"/>
          </a:p>
        </p:txBody>
      </p:sp>
      <p:sp>
        <p:nvSpPr>
          <p:cNvPr id="18435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18087C-999E-479E-911E-7125BC18315A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02936"/>
              </p:ext>
            </p:extLst>
          </p:nvPr>
        </p:nvGraphicFramePr>
        <p:xfrm>
          <a:off x="428625" y="1397000"/>
          <a:ext cx="8358188" cy="33369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647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769">
                <a:tc gridSpan="3"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latin typeface="Calibri" pitchFamily="34" charset="0"/>
                        </a:rPr>
                        <a:t>Operações</a:t>
                      </a:r>
                      <a:r>
                        <a:rPr lang="pt-PT" sz="1800" baseline="0" dirty="0">
                          <a:latin typeface="Calibri" pitchFamily="34" charset="0"/>
                        </a:rPr>
                        <a:t> Aritméticas (single FP)</a:t>
                      </a:r>
                      <a:endParaRPr lang="pt-PT" sz="1800" dirty="0">
                        <a:latin typeface="Calibri" pitchFamily="34" charset="0"/>
                      </a:endParaRPr>
                    </a:p>
                  </a:txBody>
                  <a:tcPr marL="91439" marR="91439" marT="45711" marB="45711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algn="ctr"/>
                      <a:r>
                        <a:rPr lang="pt-PT" sz="1800" dirty="0" err="1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Pseudo-função</a:t>
                      </a:r>
                      <a:endParaRPr lang="pt-PT" sz="1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Descrição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Instrução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__m256 _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mm_add_ps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(__m256, __m256)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Adição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VADDPS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mm_sub_ps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, 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Subtracção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VSUBPS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mm_mul_ps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, 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Multiplicação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VMULPS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mm_div_ps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, 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Divisão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VDIVPS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mm_sqrt_ps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Raiz Quadrada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VSQRTPS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mm_rcp_ps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Inverso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VRCPPS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_</a:t>
                      </a:r>
                      <a:r>
                        <a:rPr lang="pt-PT" sz="1600" kern="1200" dirty="0" err="1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mm_rsqrt_ps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 (__m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256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11" marB="4571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Inverso Raiz Quadrada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VRSQRTPS</a:t>
                      </a:r>
                    </a:p>
                  </a:txBody>
                  <a:tcPr marL="91439" marR="91439" marT="45711" marB="457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2851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/>
              <a:t>Compiler Intrinsics</a:t>
            </a:r>
            <a:endParaRPr lang="pt-PT" altLang="pt-PT"/>
          </a:p>
        </p:txBody>
      </p:sp>
      <p:sp>
        <p:nvSpPr>
          <p:cNvPr id="19459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C5F44C-BAF5-4A88-9826-3A3FF20D2D37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143208"/>
              </p:ext>
            </p:extLst>
          </p:nvPr>
        </p:nvGraphicFramePr>
        <p:xfrm>
          <a:off x="395536" y="1988840"/>
          <a:ext cx="8358188" cy="38507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66">
                <a:tc gridSpan="3"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latin typeface="Calibri" pitchFamily="34" charset="0"/>
                        </a:rPr>
                        <a:t>Movimento de Dados (single FP)</a:t>
                      </a:r>
                    </a:p>
                  </a:txBody>
                  <a:tcPr marL="91439" marR="91439" marT="45723" marB="45723"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66">
                <a:tc>
                  <a:txBody>
                    <a:bodyPr/>
                    <a:lstStyle/>
                    <a:p>
                      <a:pPr algn="ctr"/>
                      <a:r>
                        <a:rPr lang="pt-PT" sz="1800" dirty="0" err="1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Pseudo-função</a:t>
                      </a:r>
                      <a:endParaRPr lang="pt-PT" sz="1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9" marR="91439" marT="45723" marB="4572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Descrição</a:t>
                      </a: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Instrução</a:t>
                      </a: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25">
                <a:tc>
                  <a:txBody>
                    <a:bodyPr/>
                    <a:lstStyle/>
                    <a:p>
                      <a:pPr lvl="0"/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__m256 _mm256_load_ps (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*)</a:t>
                      </a:r>
                    </a:p>
                  </a:txBody>
                  <a:tcPr marL="91439" marR="91439" marT="45723" marB="4572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Carrega vector de memória para registo 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(alinhado 32)</a:t>
                      </a:r>
                      <a:endParaRPr lang="pt-PT" sz="1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VMOVAPS</a:t>
                      </a:r>
                    </a:p>
                  </a:txBody>
                  <a:tcPr marL="91439" marR="91439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25">
                <a:tc>
                  <a:txBody>
                    <a:bodyPr/>
                    <a:lstStyle/>
                    <a:p>
                      <a:pPr lvl="0"/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__m256 _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mm_broadcast_ps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(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*)</a:t>
                      </a:r>
                    </a:p>
                  </a:txBody>
                  <a:tcPr marL="91439" marR="91439" marT="45723" marB="4572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Carrega 1</a:t>
                      </a:r>
                      <a:r>
                        <a:rPr lang="pt-PT" sz="1800" baseline="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FP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de memória para os 8 elementos do registo YMM</a:t>
                      </a: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VBROADCASTSS</a:t>
                      </a:r>
                    </a:p>
                  </a:txBody>
                  <a:tcPr marL="91439" marR="91439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25">
                <a:tc>
                  <a:txBody>
                    <a:bodyPr/>
                    <a:lstStyle/>
                    <a:p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_mm256_store_ps (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*, __m256)</a:t>
                      </a:r>
                    </a:p>
                  </a:txBody>
                  <a:tcPr marL="91439" marR="91439" marT="45723" marB="4572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Escreve registo em vector de memória 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(alinhado 32)</a:t>
                      </a:r>
                      <a:endParaRPr lang="pt-PT" sz="1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VMOVAPS</a:t>
                      </a:r>
                    </a:p>
                  </a:txBody>
                  <a:tcPr marL="91439" marR="91439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__m256 _mm256_set1_ps (</a:t>
                      </a:r>
                      <a:r>
                        <a:rPr lang="pt-PT" sz="1600" dirty="0" err="1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  <a:r>
                        <a:rPr lang="pt-PT" sz="16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</a:p>
                  </a:txBody>
                  <a:tcPr marL="91439" marR="91439" marT="45723" marB="45723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Todos os 8 elementos do registo YMM são iniciados com o mesmo </a:t>
                      </a:r>
                      <a:r>
                        <a:rPr lang="pt-PT" sz="1800" dirty="0" err="1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float</a:t>
                      </a:r>
                      <a:endParaRPr lang="pt-PT" sz="180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 marL="91439" marR="91439" marT="45723" marB="4572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---</a:t>
                      </a:r>
                    </a:p>
                  </a:txBody>
                  <a:tcPr marL="91439" marR="91439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162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Material de Apoio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sz="2000" dirty="0"/>
              <a:t>“</a:t>
            </a:r>
            <a:r>
              <a:rPr lang="pt-PT" sz="2000" i="1" dirty="0" err="1"/>
              <a:t>Computer</a:t>
            </a:r>
            <a:r>
              <a:rPr lang="pt-PT" sz="2000" i="1" dirty="0"/>
              <a:t> </a:t>
            </a:r>
            <a:r>
              <a:rPr lang="pt-PT" sz="2000" i="1" dirty="0" err="1"/>
              <a:t>Systems</a:t>
            </a:r>
            <a:r>
              <a:rPr lang="pt-PT" sz="2000" i="1" dirty="0"/>
              <a:t>: a </a:t>
            </a:r>
            <a:r>
              <a:rPr lang="pt-PT" sz="2000" i="1" dirty="0" err="1"/>
              <a:t>Programmer's</a:t>
            </a:r>
            <a:r>
              <a:rPr lang="pt-PT" sz="2000" i="1" dirty="0"/>
              <a:t> </a:t>
            </a:r>
            <a:r>
              <a:rPr lang="pt-PT" sz="2000" i="1" dirty="0" err="1"/>
              <a:t>Perspective</a:t>
            </a:r>
            <a:r>
              <a:rPr lang="pt-PT" sz="2000" dirty="0"/>
              <a:t>”; </a:t>
            </a:r>
            <a:r>
              <a:rPr lang="pt-PT" sz="2000" dirty="0" err="1"/>
              <a:t>Randal</a:t>
            </a:r>
            <a:r>
              <a:rPr lang="pt-PT" sz="2000" dirty="0"/>
              <a:t> E. </a:t>
            </a:r>
            <a:r>
              <a:rPr lang="pt-PT" sz="2000" dirty="0" err="1"/>
              <a:t>Bryant</a:t>
            </a:r>
            <a:r>
              <a:rPr lang="pt-PT" sz="2000" dirty="0"/>
              <a:t>, David R. </a:t>
            </a:r>
            <a:r>
              <a:rPr lang="pt-PT" sz="2000" dirty="0" err="1"/>
              <a:t>O'Hallaron</a:t>
            </a:r>
            <a:r>
              <a:rPr lang="pt-PT" sz="2000" dirty="0"/>
              <a:t>--</a:t>
            </a:r>
            <a:r>
              <a:rPr lang="pt-PT" sz="2000" dirty="0" err="1"/>
              <a:t>Pearson</a:t>
            </a:r>
            <a:r>
              <a:rPr lang="pt-PT" sz="2000" dirty="0"/>
              <a:t> (3rd ed., 2016)</a:t>
            </a:r>
            <a:br>
              <a:rPr lang="pt-PT" sz="2000" dirty="0"/>
            </a:br>
            <a:r>
              <a:rPr lang="pt-PT" sz="2000" dirty="0"/>
              <a:t>Web </a:t>
            </a:r>
            <a:r>
              <a:rPr lang="pt-PT" sz="2000" dirty="0" err="1"/>
              <a:t>aside</a:t>
            </a:r>
            <a:r>
              <a:rPr lang="pt-PT" sz="2000" dirty="0"/>
              <a:t>: </a:t>
            </a:r>
            <a:r>
              <a:rPr lang="pt-PT" sz="2000" dirty="0">
                <a:hlinkClick r:id="rId2"/>
              </a:rPr>
              <a:t>http://csapp.cs.cmu.edu/3e/waside/waside-simd.pdf</a:t>
            </a:r>
            <a:endParaRPr lang="pt-PT" sz="2000" dirty="0"/>
          </a:p>
          <a:p>
            <a:pPr>
              <a:defRPr/>
            </a:pPr>
            <a:endParaRPr lang="pt-PT" sz="2000" dirty="0"/>
          </a:p>
          <a:p>
            <a:pPr>
              <a:defRPr/>
            </a:pPr>
            <a:r>
              <a:rPr lang="pt-PT" sz="2000" dirty="0"/>
              <a:t>“</a:t>
            </a:r>
            <a:r>
              <a:rPr lang="en-US" sz="2000" i="1" dirty="0"/>
              <a:t>Computer Organization and Design: The Hardware / Software Interface</a:t>
            </a:r>
            <a:r>
              <a:rPr lang="en-US" sz="2000" dirty="0"/>
              <a:t>”</a:t>
            </a:r>
            <a:br>
              <a:rPr lang="en-US" sz="2000" dirty="0"/>
            </a:br>
            <a:r>
              <a:rPr lang="sv-SE" sz="2000" dirty="0"/>
              <a:t>David A. Patterson, John L. Hennessy; </a:t>
            </a:r>
            <a:r>
              <a:rPr lang="en-US" sz="2000" dirty="0"/>
              <a:t>5th Edition, 2013</a:t>
            </a:r>
          </a:p>
          <a:p>
            <a:pPr marL="685800" lvl="1">
              <a:defRPr/>
            </a:pPr>
            <a:r>
              <a:rPr lang="en-US" sz="1800" dirty="0" err="1"/>
              <a:t>Secções</a:t>
            </a:r>
            <a:r>
              <a:rPr lang="en-US" sz="1800" dirty="0"/>
              <a:t> 3.7 e 3.8 (</a:t>
            </a:r>
            <a:r>
              <a:rPr lang="en-US" sz="1800" dirty="0" err="1"/>
              <a:t>págs</a:t>
            </a:r>
            <a:r>
              <a:rPr lang="en-US" sz="1800" dirty="0"/>
              <a:t>. 224 a 228)</a:t>
            </a:r>
          </a:p>
          <a:p>
            <a:pPr marL="685800" lvl="1">
              <a:defRPr/>
            </a:pPr>
            <a:r>
              <a:rPr lang="en-US" sz="1800" dirty="0" err="1"/>
              <a:t>Secção</a:t>
            </a:r>
            <a:r>
              <a:rPr lang="en-US" sz="1800" dirty="0"/>
              <a:t> 6.3 (</a:t>
            </a:r>
            <a:r>
              <a:rPr lang="en-US" sz="1800" dirty="0" err="1"/>
              <a:t>págs</a:t>
            </a:r>
            <a:r>
              <a:rPr lang="en-US" sz="1800" dirty="0"/>
              <a:t>. 509 a 515) – SISD, MIMD, SIMD, SPMD and Vector</a:t>
            </a:r>
          </a:p>
          <a:p>
            <a:pPr marL="685800" lvl="1">
              <a:defRPr/>
            </a:pPr>
            <a:endParaRPr lang="en-US" sz="18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821343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 dirty="0" err="1"/>
              <a:t>Compiler</a:t>
            </a:r>
            <a:r>
              <a:rPr lang="pt-PT" altLang="pt-PT" i="1" dirty="0"/>
              <a:t> </a:t>
            </a:r>
            <a:r>
              <a:rPr lang="pt-PT" altLang="pt-PT" i="1" dirty="0" err="1"/>
              <a:t>Intrinsics</a:t>
            </a:r>
            <a:r>
              <a:rPr lang="pt-PT" altLang="pt-PT" i="1" dirty="0"/>
              <a:t>: </a:t>
            </a:r>
            <a:r>
              <a:rPr lang="pt-PT" altLang="pt-PT" dirty="0"/>
              <a:t>Exemplo 1</a:t>
            </a:r>
          </a:p>
        </p:txBody>
      </p:sp>
      <p:sp>
        <p:nvSpPr>
          <p:cNvPr id="22531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6C1CC6A-80CC-4C32-990E-FB695F2F02CA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285750" y="1000125"/>
            <a:ext cx="5615640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a[i]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915816" y="3068960"/>
            <a:ext cx="5615640" cy="329320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include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immintrin.h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i&lt;SIZE ; i+=8)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= _mm256_load_ps (&amp;b[i]);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ma = _mm256_load_ps(&amp;a[i]);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mc = _mm256_add_ps (ma,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_mm256_store_ps (&amp;c[i], mc);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</p:spTree>
    <p:extLst>
      <p:ext uri="{BB962C8B-B14F-4D97-AF65-F5344CB8AC3E}">
        <p14:creationId xmlns:p14="http://schemas.microsoft.com/office/powerpoint/2010/main" val="145701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 dirty="0" err="1"/>
              <a:t>Compiler</a:t>
            </a:r>
            <a:r>
              <a:rPr lang="pt-PT" altLang="pt-PT" i="1" dirty="0"/>
              <a:t> </a:t>
            </a:r>
            <a:r>
              <a:rPr lang="pt-PT" altLang="pt-PT" i="1" dirty="0" err="1"/>
              <a:t>Intrinsics</a:t>
            </a:r>
            <a:r>
              <a:rPr lang="pt-PT" altLang="pt-PT" i="1" dirty="0"/>
              <a:t>: </a:t>
            </a:r>
            <a:r>
              <a:rPr lang="pt-PT" altLang="pt-PT" dirty="0"/>
              <a:t>Exemplo 2</a:t>
            </a:r>
          </a:p>
        </p:txBody>
      </p:sp>
      <p:sp>
        <p:nvSpPr>
          <p:cNvPr id="22531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6C1CC6A-80CC-4C32-990E-FB695F2F02CA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285750" y="1000125"/>
            <a:ext cx="5615640" cy="28007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alfa;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alfa * a[i]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699792" y="2708920"/>
            <a:ext cx="6078526" cy="378565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include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immintrin.h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alfa;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__m256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m_alfa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= _mm256_broadcast_ps (&amp;alfa);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i&lt;SIZE ; i+=8)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= _mm256_load_ps (&amp;b[i]);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ma = _mm256_load_ps(&amp;a[i]);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ma = _mm256_mul_ps(ma,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m_alfa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mc = _mm256_add_ps (ma,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_mm256_store_ps (&amp;c[i], mc);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</p:spTree>
    <p:extLst>
      <p:ext uri="{BB962C8B-B14F-4D97-AF65-F5344CB8AC3E}">
        <p14:creationId xmlns:p14="http://schemas.microsoft.com/office/powerpoint/2010/main" val="362047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PT" i="1" dirty="0" err="1"/>
              <a:t>Compiler</a:t>
            </a:r>
            <a:r>
              <a:rPr lang="pt-PT" altLang="pt-PT" i="1" dirty="0"/>
              <a:t> </a:t>
            </a:r>
            <a:r>
              <a:rPr lang="pt-PT" altLang="pt-PT" i="1" dirty="0" err="1"/>
              <a:t>Intrinsics</a:t>
            </a:r>
            <a:r>
              <a:rPr lang="pt-PT" altLang="pt-PT" i="1" dirty="0"/>
              <a:t>: </a:t>
            </a:r>
            <a:r>
              <a:rPr lang="pt-PT" altLang="pt-PT" dirty="0"/>
              <a:t>Exemplo 3</a:t>
            </a:r>
            <a:endParaRPr lang="pt-PT" altLang="pt-PT" sz="2400" dirty="0"/>
          </a:p>
        </p:txBody>
      </p:sp>
      <p:sp>
        <p:nvSpPr>
          <p:cNvPr id="22531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6C1CC6A-80CC-4C32-990E-FB695F2F02CA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  <p:sp>
        <p:nvSpPr>
          <p:cNvPr id="5" name="CaixaDeTexto 4"/>
          <p:cNvSpPr txBox="1"/>
          <p:nvPr/>
        </p:nvSpPr>
        <p:spPr>
          <a:xfrm>
            <a:off x="285750" y="1000125"/>
            <a:ext cx="5615640" cy="2554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include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&lt;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math.h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r[i] = 5. * (a[i] +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sqrt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(b[i]));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15014" y="2948833"/>
            <a:ext cx="7713971" cy="35394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#include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&lt;ia32intrin.h&gt;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__m256 cinco = _mm256_set1_ps (5.);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i&lt;SIZE ; i+=8)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= _mm256_sqrt_ps(_mm256_load_ps (&amp;b[i]));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ma = _mm256_load_ps(&amp;a[i]);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__m256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mr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= _mm256_mul_ps (cinco, _mm256_add_ps (ma,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_mm256_store_ps (&amp;c[i],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mr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</p:spTree>
    <p:extLst>
      <p:ext uri="{BB962C8B-B14F-4D97-AF65-F5344CB8AC3E}">
        <p14:creationId xmlns:p14="http://schemas.microsoft.com/office/powerpoint/2010/main" val="424338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Auto-vectorização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O compilador pode vectorizar o código</a:t>
            </a:r>
          </a:p>
          <a:p>
            <a:endParaRPr lang="pt-PT" dirty="0"/>
          </a:p>
          <a:p>
            <a:r>
              <a:rPr lang="pt-PT" dirty="0"/>
              <a:t>Comando </a:t>
            </a:r>
            <a:r>
              <a:rPr lang="pt-PT" dirty="0" err="1"/>
              <a:t>gcc</a:t>
            </a:r>
            <a:r>
              <a:rPr lang="pt-PT" dirty="0"/>
              <a:t>:</a:t>
            </a:r>
          </a:p>
          <a:p>
            <a:endParaRPr lang="pt-PT" dirty="0"/>
          </a:p>
          <a:p>
            <a:pPr marL="0" indent="0" algn="ctr">
              <a:buNone/>
            </a:pPr>
            <a:r>
              <a:rPr lang="pt-PT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–O3 –</a:t>
            </a:r>
            <a:r>
              <a:rPr lang="pt-PT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march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=… </a:t>
            </a:r>
          </a:p>
          <a:p>
            <a:pPr marL="0" indent="0" algn="ctr">
              <a:buNone/>
            </a:pP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Ou</a:t>
            </a:r>
          </a:p>
          <a:p>
            <a:pPr marL="0" indent="0" algn="ctr">
              <a:buNone/>
            </a:pPr>
            <a:r>
              <a:rPr lang="pt-PT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pt-PT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ftree-vectorize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–</a:t>
            </a:r>
            <a:r>
              <a:rPr lang="pt-PT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march</a:t>
            </a:r>
            <a:r>
              <a:rPr lang="pt-PT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=….</a:t>
            </a:r>
          </a:p>
          <a:p>
            <a:pPr marL="0" indent="0" algn="ctr">
              <a:buNone/>
            </a:pPr>
            <a:endParaRPr lang="pt-PT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23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481125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Auto-vectorização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24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6250429" cy="258532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  c[i] = a[i] + b[i];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851920" y="3140968"/>
            <a:ext cx="4464496" cy="2862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xor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.L1: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vmovaps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a(%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), %ymm0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vaddps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b(%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), %ymm0, %ymm0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vmovaps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%ymm0, c(%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$32,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cmp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$4000000,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jl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.L1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ret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011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Auto-vectorização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25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7077579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*a,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*b,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*c,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S)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i=0 ; i&lt; S ; i++)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  c[i] = a[i] + b[i];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7544" y="2636912"/>
            <a:ext cx="46087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Possibilidade de </a:t>
            </a:r>
            <a:r>
              <a:rPr lang="pt-PT" b="1" i="1" dirty="0" err="1"/>
              <a:t>aliasing</a:t>
            </a:r>
            <a:r>
              <a:rPr lang="pt-PT" dirty="0"/>
              <a:t>, isto é:</a:t>
            </a:r>
          </a:p>
          <a:p>
            <a:r>
              <a:rPr lang="pt-PT" dirty="0"/>
              <a:t>as regiões de memória apontadas pelos diferentes apontadores podem-se sobrepor!</a:t>
            </a:r>
          </a:p>
        </p:txBody>
      </p:sp>
      <p:grpSp>
        <p:nvGrpSpPr>
          <p:cNvPr id="10" name="Grupo 9"/>
          <p:cNvGrpSpPr/>
          <p:nvPr/>
        </p:nvGrpSpPr>
        <p:grpSpPr>
          <a:xfrm>
            <a:off x="7236296" y="2383980"/>
            <a:ext cx="1368152" cy="3637308"/>
            <a:chOff x="7236296" y="2383980"/>
            <a:chExt cx="1368152" cy="3637308"/>
          </a:xfrm>
        </p:grpSpPr>
        <p:sp>
          <p:nvSpPr>
            <p:cNvPr id="6" name="Rectângulo 5"/>
            <p:cNvSpPr/>
            <p:nvPr/>
          </p:nvSpPr>
          <p:spPr bwMode="auto">
            <a:xfrm>
              <a:off x="7236296" y="2708920"/>
              <a:ext cx="1368152" cy="3312368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7529078" y="2383980"/>
              <a:ext cx="7825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/>
                <a:t>MEM</a:t>
              </a: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5649726" y="2784090"/>
            <a:ext cx="2954722" cy="1581014"/>
            <a:chOff x="5649726" y="2784090"/>
            <a:chExt cx="2954722" cy="1581014"/>
          </a:xfrm>
        </p:grpSpPr>
        <p:sp>
          <p:nvSpPr>
            <p:cNvPr id="11" name="CaixaDeTexto 10"/>
            <p:cNvSpPr txBox="1"/>
            <p:nvPr/>
          </p:nvSpPr>
          <p:spPr>
            <a:xfrm>
              <a:off x="5649726" y="278409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/>
                <a:t>a</a:t>
              </a:r>
            </a:p>
          </p:txBody>
        </p:sp>
        <p:sp>
          <p:nvSpPr>
            <p:cNvPr id="12" name="Rectângulo 11"/>
            <p:cNvSpPr/>
            <p:nvPr/>
          </p:nvSpPr>
          <p:spPr bwMode="auto">
            <a:xfrm>
              <a:off x="7236296" y="3184200"/>
              <a:ext cx="1368152" cy="1180904"/>
            </a:xfrm>
            <a:prstGeom prst="rect">
              <a:avLst/>
            </a:prstGeom>
            <a:solidFill>
              <a:srgbClr val="92D050">
                <a:alpha val="5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4" name="Conexão em ângulos rectos 13"/>
            <p:cNvCxnSpPr>
              <a:stCxn id="11" idx="3"/>
            </p:cNvCxnSpPr>
            <p:nvPr/>
          </p:nvCxnSpPr>
          <p:spPr bwMode="auto">
            <a:xfrm>
              <a:off x="5977060" y="2984145"/>
              <a:ext cx="1259236" cy="200055"/>
            </a:xfrm>
            <a:prstGeom prst="bentConnector3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6" name="Grupo 15"/>
          <p:cNvGrpSpPr/>
          <p:nvPr/>
        </p:nvGrpSpPr>
        <p:grpSpPr>
          <a:xfrm>
            <a:off x="5652120" y="3360154"/>
            <a:ext cx="2954722" cy="1581014"/>
            <a:chOff x="5649726" y="2784090"/>
            <a:chExt cx="2954722" cy="1581014"/>
          </a:xfrm>
        </p:grpSpPr>
        <p:sp>
          <p:nvSpPr>
            <p:cNvPr id="17" name="CaixaDeTexto 16"/>
            <p:cNvSpPr txBox="1"/>
            <p:nvPr/>
          </p:nvSpPr>
          <p:spPr>
            <a:xfrm>
              <a:off x="5649726" y="278409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/>
                <a:t>c</a:t>
              </a:r>
            </a:p>
          </p:txBody>
        </p:sp>
        <p:sp>
          <p:nvSpPr>
            <p:cNvPr id="18" name="Rectângulo 17"/>
            <p:cNvSpPr/>
            <p:nvPr/>
          </p:nvSpPr>
          <p:spPr bwMode="auto">
            <a:xfrm>
              <a:off x="7236296" y="3184200"/>
              <a:ext cx="1368152" cy="1180904"/>
            </a:xfrm>
            <a:prstGeom prst="rect">
              <a:avLst/>
            </a:prstGeom>
            <a:solidFill>
              <a:srgbClr val="C00000">
                <a:alpha val="50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Conexão em ângulos rectos 18"/>
            <p:cNvCxnSpPr>
              <a:stCxn id="17" idx="3"/>
            </p:cNvCxnSpPr>
            <p:nvPr/>
          </p:nvCxnSpPr>
          <p:spPr bwMode="auto">
            <a:xfrm>
              <a:off x="5962632" y="2984145"/>
              <a:ext cx="1273664" cy="200055"/>
            </a:xfrm>
            <a:prstGeom prst="bentConnector3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CaixaDeTexto 19"/>
          <p:cNvSpPr txBox="1"/>
          <p:nvPr/>
        </p:nvSpPr>
        <p:spPr>
          <a:xfrm>
            <a:off x="489010" y="4112751"/>
            <a:ext cx="46087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i="1" dirty="0" err="1"/>
              <a:t>versioning</a:t>
            </a:r>
            <a:r>
              <a:rPr lang="pt-PT" dirty="0"/>
              <a:t>, isto é:</a:t>
            </a:r>
          </a:p>
          <a:p>
            <a:r>
              <a:rPr lang="pt-PT" dirty="0"/>
              <a:t>O </a:t>
            </a:r>
            <a:r>
              <a:rPr lang="pt-PT"/>
              <a:t>compilador gera versões </a:t>
            </a:r>
            <a:r>
              <a:rPr lang="pt-PT" dirty="0"/>
              <a:t>escalares e vectoriais do ciclo e código para verificar o </a:t>
            </a:r>
            <a:r>
              <a:rPr lang="pt-PT" i="1" dirty="0" err="1"/>
              <a:t>aliasing</a:t>
            </a:r>
            <a:r>
              <a:rPr lang="pt-PT" dirty="0"/>
              <a:t>.</a:t>
            </a:r>
          </a:p>
          <a:p>
            <a:r>
              <a:rPr lang="pt-PT" dirty="0"/>
              <a:t>Em </a:t>
            </a:r>
            <a:r>
              <a:rPr lang="pt-PT" i="1" dirty="0" err="1"/>
              <a:t>runtime</a:t>
            </a:r>
            <a:r>
              <a:rPr lang="pt-PT" dirty="0"/>
              <a:t> é escolhida a versão mais apropriada do ciclo</a:t>
            </a:r>
          </a:p>
        </p:txBody>
      </p:sp>
    </p:spTree>
    <p:extLst>
      <p:ext uri="{BB962C8B-B14F-4D97-AF65-F5344CB8AC3E}">
        <p14:creationId xmlns:p14="http://schemas.microsoft.com/office/powerpoint/2010/main" val="151039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Auto-vectorização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26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7629012" cy="14773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(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a,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b,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* __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restrict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__ c,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const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S)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i=0 ; i&lt; S ; i++) {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  c[i] = a[i] + b[i];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7544" y="3237944"/>
            <a:ext cx="74472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O qualificador __</a:t>
            </a:r>
            <a:r>
              <a:rPr lang="pt-PT" dirty="0" err="1"/>
              <a:t>restrict</a:t>
            </a:r>
            <a:r>
              <a:rPr lang="pt-PT" dirty="0"/>
              <a:t>__ indica ao compilador que durante a existência daquele apontador </a:t>
            </a:r>
          </a:p>
          <a:p>
            <a:r>
              <a:rPr lang="pt-PT" dirty="0"/>
              <a:t>NÂO EXISTE QUALQUER OUTRA REFERÊNCIA </a:t>
            </a:r>
          </a:p>
          <a:p>
            <a:r>
              <a:rPr lang="pt-PT" dirty="0"/>
              <a:t>para a zona de memória acedida a partir desse apontador.</a:t>
            </a:r>
          </a:p>
          <a:p>
            <a:r>
              <a:rPr lang="pt-PT" dirty="0"/>
              <a:t>Logo não existe a possibilidade de </a:t>
            </a:r>
            <a:r>
              <a:rPr lang="pt-PT" i="1" dirty="0" err="1"/>
              <a:t>aliasing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5803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2800" dirty="0"/>
              <a:t>Bloqueadores </a:t>
            </a:r>
            <a:r>
              <a:rPr lang="pt-PT" sz="2800" dirty="0" err="1"/>
              <a:t>Auto-vectorização</a:t>
            </a:r>
            <a:r>
              <a:rPr lang="pt-PT" sz="2800" dirty="0"/>
              <a:t>: dados não contíguos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27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739072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{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a, b, c,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pad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;} MYDATA;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MYDATA d[SIZE]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d[i].c = d[i].a + d[i].b;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6327339" y="2857500"/>
            <a:ext cx="2054661" cy="3695700"/>
            <a:chOff x="6327339" y="2857500"/>
            <a:chExt cx="2054661" cy="3695700"/>
          </a:xfrm>
        </p:grpSpPr>
        <p:grpSp>
          <p:nvGrpSpPr>
            <p:cNvPr id="9" name="Group 35"/>
            <p:cNvGrpSpPr/>
            <p:nvPr/>
          </p:nvGrpSpPr>
          <p:grpSpPr>
            <a:xfrm>
              <a:off x="6327339" y="3019425"/>
              <a:ext cx="1622861" cy="1171575"/>
              <a:chOff x="6327339" y="3019425"/>
              <a:chExt cx="1622861" cy="1171575"/>
            </a:xfrm>
          </p:grpSpPr>
          <p:sp>
            <p:nvSpPr>
              <p:cNvPr id="10" name="Chaveta à esquerda 20"/>
              <p:cNvSpPr>
                <a:spLocks/>
              </p:cNvSpPr>
              <p:nvPr/>
            </p:nvSpPr>
            <p:spPr bwMode="auto">
              <a:xfrm>
                <a:off x="7086600" y="3072204"/>
                <a:ext cx="172390" cy="1118796"/>
              </a:xfrm>
              <a:prstGeom prst="leftBrace">
                <a:avLst>
                  <a:gd name="adj1" fmla="val 8322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pt-PT"/>
              </a:p>
            </p:txBody>
          </p:sp>
          <p:sp>
            <p:nvSpPr>
              <p:cNvPr id="11" name="CaixaDeTexto 21"/>
              <p:cNvSpPr txBox="1">
                <a:spLocks noChangeArrowheads="1"/>
              </p:cNvSpPr>
              <p:nvPr/>
            </p:nvSpPr>
            <p:spPr bwMode="auto">
              <a:xfrm>
                <a:off x="6327339" y="3439391"/>
                <a:ext cx="67839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d[0]</a:t>
                </a:r>
              </a:p>
            </p:txBody>
          </p:sp>
          <p:sp>
            <p:nvSpPr>
              <p:cNvPr id="12" name="CaixaDeTexto 22"/>
              <p:cNvSpPr txBox="1">
                <a:spLocks noChangeArrowheads="1"/>
              </p:cNvSpPr>
              <p:nvPr/>
            </p:nvSpPr>
            <p:spPr bwMode="auto">
              <a:xfrm>
                <a:off x="7642011" y="3019425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a</a:t>
                </a:r>
              </a:p>
            </p:txBody>
          </p:sp>
          <p:sp>
            <p:nvSpPr>
              <p:cNvPr id="13" name="CaixaDeTexto 23"/>
              <p:cNvSpPr txBox="1">
                <a:spLocks noChangeArrowheads="1"/>
              </p:cNvSpPr>
              <p:nvPr/>
            </p:nvSpPr>
            <p:spPr bwMode="auto">
              <a:xfrm>
                <a:off x="7642011" y="3305045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b</a:t>
                </a:r>
              </a:p>
            </p:txBody>
          </p:sp>
          <p:sp>
            <p:nvSpPr>
              <p:cNvPr id="14" name="CaixaDeTexto 24"/>
              <p:cNvSpPr txBox="1">
                <a:spLocks noChangeArrowheads="1"/>
              </p:cNvSpPr>
              <p:nvPr/>
            </p:nvSpPr>
            <p:spPr bwMode="auto">
              <a:xfrm>
                <a:off x="7642011" y="3590665"/>
                <a:ext cx="30809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c</a:t>
                </a:r>
              </a:p>
            </p:txBody>
          </p:sp>
        </p:grpSp>
        <p:grpSp>
          <p:nvGrpSpPr>
            <p:cNvPr id="15" name="Group 36"/>
            <p:cNvGrpSpPr/>
            <p:nvPr/>
          </p:nvGrpSpPr>
          <p:grpSpPr>
            <a:xfrm>
              <a:off x="6327339" y="4195762"/>
              <a:ext cx="1600636" cy="1138238"/>
              <a:chOff x="6327339" y="4195762"/>
              <a:chExt cx="1600636" cy="1138238"/>
            </a:xfrm>
          </p:grpSpPr>
          <p:sp>
            <p:nvSpPr>
              <p:cNvPr id="16" name="Chaveta à esquerda 27"/>
              <p:cNvSpPr>
                <a:spLocks/>
              </p:cNvSpPr>
              <p:nvPr/>
            </p:nvSpPr>
            <p:spPr bwMode="auto">
              <a:xfrm>
                <a:off x="7086600" y="4248540"/>
                <a:ext cx="150165" cy="1085460"/>
              </a:xfrm>
              <a:prstGeom prst="leftBrace">
                <a:avLst>
                  <a:gd name="adj1" fmla="val 8322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pt-PT"/>
              </a:p>
            </p:txBody>
          </p:sp>
          <p:sp>
            <p:nvSpPr>
              <p:cNvPr id="17" name="CaixaDeTexto 28"/>
              <p:cNvSpPr txBox="1">
                <a:spLocks noChangeArrowheads="1"/>
              </p:cNvSpPr>
              <p:nvPr/>
            </p:nvSpPr>
            <p:spPr bwMode="auto">
              <a:xfrm>
                <a:off x="6327339" y="4590980"/>
                <a:ext cx="67839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d[1]</a:t>
                </a:r>
              </a:p>
            </p:txBody>
          </p:sp>
          <p:sp>
            <p:nvSpPr>
              <p:cNvPr id="18" name="CaixaDeTexto 29"/>
              <p:cNvSpPr txBox="1">
                <a:spLocks noChangeArrowheads="1"/>
              </p:cNvSpPr>
              <p:nvPr/>
            </p:nvSpPr>
            <p:spPr bwMode="auto">
              <a:xfrm>
                <a:off x="7619786" y="4195762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a</a:t>
                </a:r>
              </a:p>
            </p:txBody>
          </p:sp>
          <p:sp>
            <p:nvSpPr>
              <p:cNvPr id="19" name="CaixaDeTexto 30"/>
              <p:cNvSpPr txBox="1">
                <a:spLocks noChangeArrowheads="1"/>
              </p:cNvSpPr>
              <p:nvPr/>
            </p:nvSpPr>
            <p:spPr bwMode="auto">
              <a:xfrm>
                <a:off x="7619786" y="4481382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b</a:t>
                </a:r>
              </a:p>
            </p:txBody>
          </p:sp>
          <p:sp>
            <p:nvSpPr>
              <p:cNvPr id="20" name="CaixaDeTexto 31"/>
              <p:cNvSpPr txBox="1">
                <a:spLocks noChangeArrowheads="1"/>
              </p:cNvSpPr>
              <p:nvPr/>
            </p:nvSpPr>
            <p:spPr bwMode="auto">
              <a:xfrm>
                <a:off x="7619786" y="4767002"/>
                <a:ext cx="30809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c</a:t>
                </a:r>
              </a:p>
            </p:txBody>
          </p:sp>
        </p:grpSp>
        <p:grpSp>
          <p:nvGrpSpPr>
            <p:cNvPr id="21" name="Group 41"/>
            <p:cNvGrpSpPr/>
            <p:nvPr/>
          </p:nvGrpSpPr>
          <p:grpSpPr>
            <a:xfrm>
              <a:off x="6364473" y="5338762"/>
              <a:ext cx="1563502" cy="1214438"/>
              <a:chOff x="6364473" y="5338762"/>
              <a:chExt cx="1563502" cy="1214438"/>
            </a:xfrm>
          </p:grpSpPr>
          <p:sp>
            <p:nvSpPr>
              <p:cNvPr id="22" name="Chaveta à esquerda 33"/>
              <p:cNvSpPr>
                <a:spLocks/>
              </p:cNvSpPr>
              <p:nvPr/>
            </p:nvSpPr>
            <p:spPr bwMode="auto">
              <a:xfrm>
                <a:off x="7086600" y="5391540"/>
                <a:ext cx="150165" cy="1161660"/>
              </a:xfrm>
              <a:prstGeom prst="leftBrace">
                <a:avLst>
                  <a:gd name="adj1" fmla="val 8322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prstTxWarp prst="textNoShape">
                  <a:avLst/>
                </a:prstTxWarp>
              </a:bodyPr>
              <a:lstStyle/>
              <a:p>
                <a:pPr algn="ctr"/>
                <a:endParaRPr lang="pt-PT"/>
              </a:p>
            </p:txBody>
          </p:sp>
          <p:sp>
            <p:nvSpPr>
              <p:cNvPr id="23" name="CaixaDeTexto 34"/>
              <p:cNvSpPr txBox="1">
                <a:spLocks noChangeArrowheads="1"/>
              </p:cNvSpPr>
              <p:nvPr/>
            </p:nvSpPr>
            <p:spPr bwMode="auto">
              <a:xfrm>
                <a:off x="6364473" y="5803093"/>
                <a:ext cx="678391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d[2]</a:t>
                </a:r>
              </a:p>
            </p:txBody>
          </p:sp>
          <p:sp>
            <p:nvSpPr>
              <p:cNvPr id="24" name="CaixaDeTexto 35"/>
              <p:cNvSpPr txBox="1">
                <a:spLocks noChangeArrowheads="1"/>
              </p:cNvSpPr>
              <p:nvPr/>
            </p:nvSpPr>
            <p:spPr bwMode="auto">
              <a:xfrm>
                <a:off x="7619786" y="5338762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a</a:t>
                </a:r>
              </a:p>
            </p:txBody>
          </p:sp>
          <p:sp>
            <p:nvSpPr>
              <p:cNvPr id="25" name="CaixaDeTexto 36"/>
              <p:cNvSpPr txBox="1">
                <a:spLocks noChangeArrowheads="1"/>
              </p:cNvSpPr>
              <p:nvPr/>
            </p:nvSpPr>
            <p:spPr bwMode="auto">
              <a:xfrm>
                <a:off x="7619786" y="5624382"/>
                <a:ext cx="308189" cy="338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b</a:t>
                </a:r>
              </a:p>
            </p:txBody>
          </p:sp>
          <p:sp>
            <p:nvSpPr>
              <p:cNvPr id="26" name="CaixaDeTexto 37"/>
              <p:cNvSpPr txBox="1">
                <a:spLocks noChangeArrowheads="1"/>
              </p:cNvSpPr>
              <p:nvPr/>
            </p:nvSpPr>
            <p:spPr bwMode="auto">
              <a:xfrm>
                <a:off x="7619786" y="5910002"/>
                <a:ext cx="30809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pt-PT" sz="1600" dirty="0" err="1">
                    <a:latin typeface="Courier New" pitchFamily="-103" charset="0"/>
                    <a:ea typeface="Courier New" pitchFamily="-103" charset="0"/>
                    <a:cs typeface="Courier New" pitchFamily="-103" charset="0"/>
                  </a:rPr>
                  <a:t>c</a:t>
                </a:r>
                <a:endParaRPr lang="pt-PT" sz="1600" dirty="0">
                  <a:latin typeface="Courier New" pitchFamily="-103" charset="0"/>
                  <a:ea typeface="Courier New" pitchFamily="-103" charset="0"/>
                  <a:cs typeface="Courier New" pitchFamily="-103" charset="0"/>
                </a:endParaRPr>
              </a:p>
            </p:txBody>
          </p:sp>
        </p:grpSp>
        <p:cxnSp>
          <p:nvCxnSpPr>
            <p:cNvPr id="27" name="Conexão recta 5"/>
            <p:cNvCxnSpPr>
              <a:cxnSpLocks noChangeShapeType="1"/>
            </p:cNvCxnSpPr>
            <p:nvPr/>
          </p:nvCxnSpPr>
          <p:spPr bwMode="auto">
            <a:xfrm rot="5400000">
              <a:off x="5515372" y="4629548"/>
              <a:ext cx="354250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8" name="Conexão recta 7"/>
            <p:cNvCxnSpPr>
              <a:cxnSpLocks noChangeShapeType="1"/>
            </p:cNvCxnSpPr>
            <p:nvPr/>
          </p:nvCxnSpPr>
          <p:spPr bwMode="auto">
            <a:xfrm rot="16200000" flipH="1">
              <a:off x="6560344" y="4655345"/>
              <a:ext cx="3619501" cy="238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9" name="Conexão recta 8"/>
            <p:cNvCxnSpPr>
              <a:cxnSpLocks noChangeShapeType="1"/>
            </p:cNvCxnSpPr>
            <p:nvPr/>
          </p:nvCxnSpPr>
          <p:spPr bwMode="auto">
            <a:xfrm>
              <a:off x="7285831" y="3071863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" name="Conexão recta 11"/>
            <p:cNvCxnSpPr>
              <a:cxnSpLocks noChangeShapeType="1"/>
            </p:cNvCxnSpPr>
            <p:nvPr/>
          </p:nvCxnSpPr>
          <p:spPr bwMode="auto">
            <a:xfrm>
              <a:off x="7285831" y="3356092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1" name="Conexão recta 12"/>
            <p:cNvCxnSpPr>
              <a:cxnSpLocks noChangeShapeType="1"/>
            </p:cNvCxnSpPr>
            <p:nvPr/>
          </p:nvCxnSpPr>
          <p:spPr bwMode="auto">
            <a:xfrm>
              <a:off x="7285831" y="3641910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2" name="Conexão recta 13"/>
            <p:cNvCxnSpPr>
              <a:cxnSpLocks noChangeShapeType="1"/>
            </p:cNvCxnSpPr>
            <p:nvPr/>
          </p:nvCxnSpPr>
          <p:spPr bwMode="auto">
            <a:xfrm>
              <a:off x="7285831" y="3927727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3" name="Conexão recta 14"/>
            <p:cNvCxnSpPr>
              <a:cxnSpLocks noChangeShapeType="1"/>
            </p:cNvCxnSpPr>
            <p:nvPr/>
          </p:nvCxnSpPr>
          <p:spPr bwMode="auto">
            <a:xfrm>
              <a:off x="7285831" y="4213545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4" name="Conexão recta 15"/>
            <p:cNvCxnSpPr>
              <a:cxnSpLocks noChangeShapeType="1"/>
            </p:cNvCxnSpPr>
            <p:nvPr/>
          </p:nvCxnSpPr>
          <p:spPr bwMode="auto">
            <a:xfrm>
              <a:off x="7285831" y="4499362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5" name="Conexão recta 16"/>
            <p:cNvCxnSpPr>
              <a:cxnSpLocks noChangeShapeType="1"/>
            </p:cNvCxnSpPr>
            <p:nvPr/>
          </p:nvCxnSpPr>
          <p:spPr bwMode="auto">
            <a:xfrm>
              <a:off x="7285831" y="4785180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6" name="Conexão recta 17"/>
            <p:cNvCxnSpPr>
              <a:cxnSpLocks noChangeShapeType="1"/>
            </p:cNvCxnSpPr>
            <p:nvPr/>
          </p:nvCxnSpPr>
          <p:spPr bwMode="auto">
            <a:xfrm>
              <a:off x="7285831" y="5070997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7" name="Conexão recta 18"/>
            <p:cNvCxnSpPr>
              <a:cxnSpLocks noChangeShapeType="1"/>
            </p:cNvCxnSpPr>
            <p:nvPr/>
          </p:nvCxnSpPr>
          <p:spPr bwMode="auto">
            <a:xfrm>
              <a:off x="7285831" y="5356815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8" name="Conexão recta 19"/>
            <p:cNvCxnSpPr>
              <a:cxnSpLocks noChangeShapeType="1"/>
            </p:cNvCxnSpPr>
            <p:nvPr/>
          </p:nvCxnSpPr>
          <p:spPr bwMode="auto">
            <a:xfrm>
              <a:off x="7285831" y="5642632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9" name="Conexão recta 19"/>
            <p:cNvCxnSpPr>
              <a:cxnSpLocks noChangeShapeType="1"/>
            </p:cNvCxnSpPr>
            <p:nvPr/>
          </p:nvCxnSpPr>
          <p:spPr bwMode="auto">
            <a:xfrm>
              <a:off x="7311230" y="5942012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0" name="Conexão recta 19"/>
            <p:cNvCxnSpPr>
              <a:cxnSpLocks noChangeShapeType="1"/>
            </p:cNvCxnSpPr>
            <p:nvPr/>
          </p:nvCxnSpPr>
          <p:spPr bwMode="auto">
            <a:xfrm>
              <a:off x="7311230" y="6246812"/>
              <a:ext cx="107077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6" name="CaixaDeTexto 5"/>
          <p:cNvSpPr txBox="1"/>
          <p:nvPr/>
        </p:nvSpPr>
        <p:spPr>
          <a:xfrm>
            <a:off x="455007" y="3893654"/>
            <a:ext cx="51845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/>
              <a:t>Array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Structures</a:t>
            </a:r>
            <a:r>
              <a:rPr lang="pt-PT" dirty="0"/>
              <a:t> (</a:t>
            </a:r>
            <a:r>
              <a:rPr lang="pt-PT" dirty="0" err="1"/>
              <a:t>AoS</a:t>
            </a:r>
            <a:r>
              <a:rPr lang="pt-PT" dirty="0"/>
              <a:t>) :</a:t>
            </a:r>
          </a:p>
          <a:p>
            <a:r>
              <a:rPr lang="pt-PT" dirty="0"/>
              <a:t>os vários elementos do mesmo campo não são armazenados consecutivamente em memória.</a:t>
            </a:r>
          </a:p>
          <a:p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642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28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8007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d;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 =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d.a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 +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55007" y="3893654"/>
            <a:ext cx="51845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/>
              <a:t>Structures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Arrays</a:t>
            </a:r>
            <a:r>
              <a:rPr lang="pt-PT" dirty="0"/>
              <a:t> (</a:t>
            </a:r>
            <a:r>
              <a:rPr lang="pt-PT" dirty="0" err="1"/>
              <a:t>SoA</a:t>
            </a:r>
            <a:r>
              <a:rPr lang="pt-PT" dirty="0"/>
              <a:t>) :</a:t>
            </a:r>
          </a:p>
          <a:p>
            <a:r>
              <a:rPr lang="pt-PT" dirty="0"/>
              <a:t>os vários elementos do mesmo campo são armazenados consecutivamente em memória.</a:t>
            </a:r>
          </a:p>
          <a:p>
            <a:r>
              <a:rPr lang="pt-PT" dirty="0"/>
              <a:t>Código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  <p:grpSp>
        <p:nvGrpSpPr>
          <p:cNvPr id="41" name="Grupo 26"/>
          <p:cNvGrpSpPr>
            <a:grpSpLocks/>
          </p:cNvGrpSpPr>
          <p:nvPr/>
        </p:nvGrpSpPr>
        <p:grpSpPr bwMode="auto">
          <a:xfrm>
            <a:off x="7285040" y="2857500"/>
            <a:ext cx="1073034" cy="3359150"/>
            <a:chOff x="7284262" y="2857496"/>
            <a:chExt cx="1073952" cy="3358380"/>
          </a:xfrm>
        </p:grpSpPr>
        <p:grpSp>
          <p:nvGrpSpPr>
            <p:cNvPr id="42" name="Grupo 4"/>
            <p:cNvGrpSpPr>
              <a:grpSpLocks/>
            </p:cNvGrpSpPr>
            <p:nvPr/>
          </p:nvGrpSpPr>
          <p:grpSpPr bwMode="auto">
            <a:xfrm>
              <a:off x="7284262" y="2857496"/>
              <a:ext cx="1073952" cy="3358380"/>
              <a:chOff x="6785784" y="2857496"/>
              <a:chExt cx="1073952" cy="3358380"/>
            </a:xfrm>
          </p:grpSpPr>
          <p:cxnSp>
            <p:nvCxnSpPr>
              <p:cNvPr id="52" name="Conexão recta 5"/>
              <p:cNvCxnSpPr>
                <a:cxnSpLocks noChangeShapeType="1"/>
              </p:cNvCxnSpPr>
              <p:nvPr/>
            </p:nvCxnSpPr>
            <p:spPr bwMode="auto">
              <a:xfrm rot="5400000">
                <a:off x="5107785" y="4536289"/>
                <a:ext cx="3357586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3" name="Conexão recta 6"/>
              <p:cNvCxnSpPr>
                <a:cxnSpLocks noChangeShapeType="1"/>
              </p:cNvCxnSpPr>
              <p:nvPr/>
            </p:nvCxnSpPr>
            <p:spPr bwMode="auto">
              <a:xfrm rot="5400000">
                <a:off x="6180149" y="4535495"/>
                <a:ext cx="3357586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4" name="Conexão recta 7"/>
              <p:cNvCxnSpPr>
                <a:cxnSpLocks noChangeShapeType="1"/>
              </p:cNvCxnSpPr>
              <p:nvPr/>
            </p:nvCxnSpPr>
            <p:spPr bwMode="auto">
              <a:xfrm>
                <a:off x="6786578" y="3071810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5" name="Conexão recta 8"/>
              <p:cNvCxnSpPr>
                <a:cxnSpLocks noChangeShapeType="1"/>
              </p:cNvCxnSpPr>
              <p:nvPr/>
            </p:nvCxnSpPr>
            <p:spPr bwMode="auto">
              <a:xfrm>
                <a:off x="6786578" y="3355974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6" name="Conexão recta 9"/>
              <p:cNvCxnSpPr>
                <a:cxnSpLocks noChangeShapeType="1"/>
              </p:cNvCxnSpPr>
              <p:nvPr/>
            </p:nvCxnSpPr>
            <p:spPr bwMode="auto">
              <a:xfrm>
                <a:off x="6786578" y="3641726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7" name="Conexão recta 10"/>
              <p:cNvCxnSpPr>
                <a:cxnSpLocks noChangeShapeType="1"/>
              </p:cNvCxnSpPr>
              <p:nvPr/>
            </p:nvCxnSpPr>
            <p:spPr bwMode="auto">
              <a:xfrm>
                <a:off x="6786578" y="3927478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8" name="Conexão recta 11"/>
              <p:cNvCxnSpPr>
                <a:cxnSpLocks noChangeShapeType="1"/>
              </p:cNvCxnSpPr>
              <p:nvPr/>
            </p:nvCxnSpPr>
            <p:spPr bwMode="auto">
              <a:xfrm>
                <a:off x="6786578" y="4213230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59" name="Conexão recta 12"/>
              <p:cNvCxnSpPr>
                <a:cxnSpLocks noChangeShapeType="1"/>
              </p:cNvCxnSpPr>
              <p:nvPr/>
            </p:nvCxnSpPr>
            <p:spPr bwMode="auto">
              <a:xfrm>
                <a:off x="6786578" y="4498982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0" name="Conexão recta 13"/>
              <p:cNvCxnSpPr>
                <a:cxnSpLocks noChangeShapeType="1"/>
              </p:cNvCxnSpPr>
              <p:nvPr/>
            </p:nvCxnSpPr>
            <p:spPr bwMode="auto">
              <a:xfrm>
                <a:off x="6786578" y="4784734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1" name="Conexão recta 14"/>
              <p:cNvCxnSpPr>
                <a:cxnSpLocks noChangeShapeType="1"/>
              </p:cNvCxnSpPr>
              <p:nvPr/>
            </p:nvCxnSpPr>
            <p:spPr bwMode="auto">
              <a:xfrm>
                <a:off x="6786578" y="5070486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2" name="Conexão recta 15"/>
              <p:cNvCxnSpPr>
                <a:cxnSpLocks noChangeShapeType="1"/>
              </p:cNvCxnSpPr>
              <p:nvPr/>
            </p:nvCxnSpPr>
            <p:spPr bwMode="auto">
              <a:xfrm>
                <a:off x="6786578" y="5356238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63" name="Conexão recta 16"/>
              <p:cNvCxnSpPr>
                <a:cxnSpLocks noChangeShapeType="1"/>
              </p:cNvCxnSpPr>
              <p:nvPr/>
            </p:nvCxnSpPr>
            <p:spPr bwMode="auto">
              <a:xfrm>
                <a:off x="6786578" y="5641990"/>
                <a:ext cx="107157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sp>
          <p:nvSpPr>
            <p:cNvPr id="43" name="CaixaDeTexto 17"/>
            <p:cNvSpPr txBox="1">
              <a:spLocks noChangeArrowheads="1"/>
            </p:cNvSpPr>
            <p:nvPr/>
          </p:nvSpPr>
          <p:spPr bwMode="auto">
            <a:xfrm>
              <a:off x="7500958" y="3019008"/>
              <a:ext cx="6783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 dirty="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a[0]</a:t>
              </a:r>
            </a:p>
          </p:txBody>
        </p:sp>
        <p:sp>
          <p:nvSpPr>
            <p:cNvPr id="44" name="CaixaDeTexto 18"/>
            <p:cNvSpPr txBox="1">
              <a:spLocks noChangeArrowheads="1"/>
            </p:cNvSpPr>
            <p:nvPr/>
          </p:nvSpPr>
          <p:spPr bwMode="auto">
            <a:xfrm>
              <a:off x="7500958" y="3304760"/>
              <a:ext cx="6783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a[1]</a:t>
              </a:r>
            </a:p>
          </p:txBody>
        </p:sp>
        <p:sp>
          <p:nvSpPr>
            <p:cNvPr id="45" name="CaixaDeTexto 19"/>
            <p:cNvSpPr txBox="1">
              <a:spLocks noChangeArrowheads="1"/>
            </p:cNvSpPr>
            <p:nvPr/>
          </p:nvSpPr>
          <p:spPr bwMode="auto">
            <a:xfrm>
              <a:off x="7572396" y="3876264"/>
              <a:ext cx="431897" cy="338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 dirty="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 …</a:t>
              </a:r>
            </a:p>
          </p:txBody>
        </p:sp>
        <p:sp>
          <p:nvSpPr>
            <p:cNvPr id="46" name="CaixaDeTexto 20"/>
            <p:cNvSpPr txBox="1">
              <a:spLocks noChangeArrowheads="1"/>
            </p:cNvSpPr>
            <p:nvPr/>
          </p:nvSpPr>
          <p:spPr bwMode="auto">
            <a:xfrm>
              <a:off x="7572396" y="4162016"/>
              <a:ext cx="6783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b[0]</a:t>
              </a:r>
            </a:p>
          </p:txBody>
        </p:sp>
        <p:sp>
          <p:nvSpPr>
            <p:cNvPr id="47" name="CaixaDeTexto 21"/>
            <p:cNvSpPr txBox="1">
              <a:spLocks noChangeArrowheads="1"/>
            </p:cNvSpPr>
            <p:nvPr/>
          </p:nvSpPr>
          <p:spPr bwMode="auto">
            <a:xfrm>
              <a:off x="7572396" y="4447768"/>
              <a:ext cx="6783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 dirty="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b[1]</a:t>
              </a:r>
            </a:p>
          </p:txBody>
        </p:sp>
        <p:sp>
          <p:nvSpPr>
            <p:cNvPr id="48" name="CaixaDeTexto 22"/>
            <p:cNvSpPr txBox="1">
              <a:spLocks noChangeArrowheads="1"/>
            </p:cNvSpPr>
            <p:nvPr/>
          </p:nvSpPr>
          <p:spPr bwMode="auto">
            <a:xfrm>
              <a:off x="7572396" y="5019272"/>
              <a:ext cx="431897" cy="3384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 dirty="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 …</a:t>
              </a:r>
            </a:p>
          </p:txBody>
        </p:sp>
        <p:sp>
          <p:nvSpPr>
            <p:cNvPr id="49" name="CaixaDeTexto 23"/>
            <p:cNvSpPr txBox="1">
              <a:spLocks noChangeArrowheads="1"/>
            </p:cNvSpPr>
            <p:nvPr/>
          </p:nvSpPr>
          <p:spPr bwMode="auto">
            <a:xfrm>
              <a:off x="7572396" y="5305024"/>
              <a:ext cx="67839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c[0]</a:t>
              </a:r>
            </a:p>
          </p:txBody>
        </p:sp>
        <p:sp>
          <p:nvSpPr>
            <p:cNvPr id="50" name="CaixaDeTexto 24"/>
            <p:cNvSpPr txBox="1">
              <a:spLocks noChangeArrowheads="1"/>
            </p:cNvSpPr>
            <p:nvPr/>
          </p:nvSpPr>
          <p:spPr bwMode="auto">
            <a:xfrm>
              <a:off x="7715272" y="4714884"/>
              <a:ext cx="30809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…</a:t>
              </a:r>
            </a:p>
          </p:txBody>
        </p:sp>
        <p:sp>
          <p:nvSpPr>
            <p:cNvPr id="51" name="CaixaDeTexto 25"/>
            <p:cNvSpPr txBox="1">
              <a:spLocks noChangeArrowheads="1"/>
            </p:cNvSpPr>
            <p:nvPr/>
          </p:nvSpPr>
          <p:spPr bwMode="auto">
            <a:xfrm>
              <a:off x="7715272" y="3571876"/>
              <a:ext cx="30809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600">
                  <a:latin typeface="Courier New" pitchFamily="-103" charset="0"/>
                  <a:ea typeface="Courier New" pitchFamily="-103" charset="0"/>
                  <a:cs typeface="Courier New" pitchFamily="-103" charset="0"/>
                </a:rPr>
                <a:t>…</a:t>
              </a:r>
            </a:p>
          </p:txBody>
        </p:sp>
      </p:grpSp>
      <p:sp>
        <p:nvSpPr>
          <p:cNvPr id="64" name="Título 1"/>
          <p:cNvSpPr txBox="1">
            <a:spLocks/>
          </p:cNvSpPr>
          <p:nvPr/>
        </p:nvSpPr>
        <p:spPr bwMode="auto">
          <a:xfrm>
            <a:off x="358080" y="260648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pt-PT" sz="2800" kern="0" dirty="0"/>
              <a:t>Bloqueadores </a:t>
            </a:r>
            <a:r>
              <a:rPr lang="pt-PT" sz="2800" kern="0" dirty="0" err="1"/>
              <a:t>Auto-vectorização</a:t>
            </a:r>
            <a:r>
              <a:rPr lang="pt-PT" sz="2800" kern="0" dirty="0"/>
              <a:t>: dados não contíguos</a:t>
            </a:r>
          </a:p>
        </p:txBody>
      </p:sp>
    </p:spTree>
    <p:extLst>
      <p:ext uri="{BB962C8B-B14F-4D97-AF65-F5344CB8AC3E}">
        <p14:creationId xmlns:p14="http://schemas.microsoft.com/office/powerpoint/2010/main" val="302432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29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80076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d;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 =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d.a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 +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d.b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4355976" y="3356992"/>
            <a:ext cx="4596130" cy="286232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xor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.L1: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vmovaps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d(%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), %ymm0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vaddps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d+4000000(%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), %ymm0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vmovaps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%ymm0, d+8000000(%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add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$32,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cmp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$4000000, %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eax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jl</a:t>
            </a:r>
            <a:r>
              <a:rPr lang="pt-PT" sz="1800" dirty="0">
                <a:latin typeface="Courier New" pitchFamily="49" charset="0"/>
                <a:cs typeface="Courier New" pitchFamily="49" charset="0"/>
              </a:rPr>
              <a:t> .L1</a:t>
            </a:r>
          </a:p>
          <a:p>
            <a:pPr>
              <a:defRPr/>
            </a:pPr>
            <a:r>
              <a:rPr lang="pt-PT" sz="18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pt-PT" sz="1800" dirty="0" err="1">
                <a:latin typeface="Courier New" pitchFamily="49" charset="0"/>
                <a:cs typeface="Courier New" pitchFamily="49" charset="0"/>
              </a:rPr>
              <a:t>ret</a:t>
            </a:r>
            <a:endParaRPr lang="pt-PT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ítulo 1"/>
          <p:cNvSpPr txBox="1">
            <a:spLocks/>
          </p:cNvSpPr>
          <p:nvPr/>
        </p:nvSpPr>
        <p:spPr bwMode="auto">
          <a:xfrm>
            <a:off x="430088" y="18864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pt-PT" sz="2800" kern="0" dirty="0"/>
              <a:t>Bloqueadores </a:t>
            </a:r>
            <a:r>
              <a:rPr lang="pt-PT" sz="2800" kern="0" dirty="0" err="1"/>
              <a:t>Auto-vectorização</a:t>
            </a:r>
            <a:r>
              <a:rPr lang="pt-PT" sz="2800" kern="0" dirty="0"/>
              <a:t>: dados contíguos</a:t>
            </a:r>
          </a:p>
        </p:txBody>
      </p:sp>
    </p:spTree>
    <p:extLst>
      <p:ext uri="{BB962C8B-B14F-4D97-AF65-F5344CB8AC3E}">
        <p14:creationId xmlns:p14="http://schemas.microsoft.com/office/powerpoint/2010/main" val="183721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Processamento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Escalar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17414" name="Marcador de Posição de Conteúdo 2"/>
          <p:cNvSpPr>
            <a:spLocks noGrp="1"/>
          </p:cNvSpPr>
          <p:nvPr>
            <p:ph idx="1"/>
          </p:nvPr>
        </p:nvSpPr>
        <p:spPr>
          <a:xfrm>
            <a:off x="304800" y="1143001"/>
            <a:ext cx="8534400" cy="533400"/>
          </a:xfrm>
        </p:spPr>
        <p:txBody>
          <a:bodyPr/>
          <a:lstStyle/>
          <a:p>
            <a:pPr algn="ctr">
              <a:buNone/>
            </a:pP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Cada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instrução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processa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apenas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2000" b="1" dirty="0">
                <a:latin typeface="Calibri" pitchFamily="-109" charset="0"/>
                <a:ea typeface="ＭＳ Ｐゴシック" pitchFamily="-109" charset="-128"/>
              </a:rPr>
              <a:t>um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elemento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do </a:t>
            </a:r>
            <a:r>
              <a:rPr lang="en-US" altLang="pt-PT" sz="2000" dirty="0" err="1">
                <a:latin typeface="Calibri" pitchFamily="-109" charset="0"/>
                <a:ea typeface="ＭＳ Ｐゴシック" pitchFamily="-109" charset="-128"/>
              </a:rPr>
              <a:t>conjunto</a:t>
            </a:r>
            <a:r>
              <a:rPr lang="en-US" altLang="pt-PT" sz="2000" dirty="0">
                <a:latin typeface="Calibri" pitchFamily="-109" charset="0"/>
                <a:ea typeface="ＭＳ Ｐゴシック" pitchFamily="-109" charset="-128"/>
              </a:rPr>
              <a:t> de dados </a:t>
            </a:r>
          </a:p>
        </p:txBody>
      </p:sp>
      <p:sp>
        <p:nvSpPr>
          <p:cNvPr id="17415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Processamento Vectorial</a:t>
            </a:r>
          </a:p>
        </p:txBody>
      </p:sp>
      <p:sp>
        <p:nvSpPr>
          <p:cNvPr id="17416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2B12A03-2C03-4B8A-AA8F-B40C865C323B}" type="slidenum">
              <a:rPr lang="pt-PT" altLang="pt-PT" sz="1200">
                <a:latin typeface="Calibri" pitchFamily="-109" charset="0"/>
              </a:rPr>
              <a:pPr eaLnBrk="1" hangingPunct="1"/>
              <a:t>3</a:t>
            </a:fld>
            <a:endParaRPr lang="pt-PT" altLang="pt-PT" sz="1200">
              <a:latin typeface="Calibri" pitchFamily="-109" charset="0"/>
            </a:endParaRPr>
          </a:p>
        </p:txBody>
      </p:sp>
      <p:cxnSp>
        <p:nvCxnSpPr>
          <p:cNvPr id="17417" name="Conexão recta 26"/>
          <p:cNvCxnSpPr>
            <a:cxnSpLocks noChangeShapeType="1"/>
          </p:cNvCxnSpPr>
          <p:nvPr/>
        </p:nvCxnSpPr>
        <p:spPr bwMode="auto">
          <a:xfrm>
            <a:off x="-1285875" y="500063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381000" y="1981200"/>
            <a:ext cx="4044697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pt-PT" sz="1800" b="1" dirty="0">
                <a:latin typeface="Courier New"/>
                <a:cs typeface="Courier New"/>
              </a:rPr>
              <a:t>for (i=0 ; i &lt; SIZE ; i++) {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c[i</a:t>
            </a:r>
            <a:r>
              <a:rPr lang="pt-PT" sz="1800" b="1" dirty="0">
                <a:latin typeface="Courier New"/>
                <a:cs typeface="Courier New"/>
              </a:rPr>
              <a:t>] = </a:t>
            </a:r>
            <a:r>
              <a:rPr lang="pt-PT" sz="1800" b="1" dirty="0" err="1">
                <a:latin typeface="Courier New"/>
                <a:cs typeface="Courier New"/>
              </a:rPr>
              <a:t>a[i</a:t>
            </a:r>
            <a:r>
              <a:rPr lang="pt-PT" sz="1800" b="1" dirty="0">
                <a:latin typeface="Courier New"/>
                <a:cs typeface="Courier New"/>
              </a:rPr>
              <a:t>] + </a:t>
            </a:r>
            <a:r>
              <a:rPr lang="pt-PT" sz="1800" b="1" dirty="0" err="1">
                <a:latin typeface="Courier New"/>
                <a:cs typeface="Courier New"/>
              </a:rPr>
              <a:t>b[i</a:t>
            </a:r>
            <a:r>
              <a:rPr lang="pt-PT" sz="1800" b="1" dirty="0">
                <a:latin typeface="Courier New"/>
                <a:cs typeface="Courier New"/>
              </a:rPr>
              <a:t>];</a:t>
            </a:r>
          </a:p>
          <a:p>
            <a:r>
              <a:rPr lang="pt-PT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1000" y="3276600"/>
            <a:ext cx="4063282" cy="23083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pt-PT" sz="1800" b="1" dirty="0" err="1">
                <a:latin typeface="Courier New"/>
                <a:cs typeface="Courier New"/>
              </a:rPr>
              <a:t>loop</a:t>
            </a:r>
            <a:r>
              <a:rPr lang="pt-PT" sz="1800" b="1" dirty="0">
                <a:latin typeface="Courier New"/>
                <a:cs typeface="Courier New"/>
              </a:rPr>
              <a:t>: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movl</a:t>
            </a:r>
            <a:r>
              <a:rPr lang="pt-PT" sz="1800" b="1" dirty="0">
                <a:latin typeface="Courier New"/>
                <a:cs typeface="Courier New"/>
              </a:rPr>
              <a:t> (%</a:t>
            </a:r>
            <a:r>
              <a:rPr lang="pt-PT" sz="1800" b="1" dirty="0" err="1">
                <a:latin typeface="Courier New"/>
                <a:cs typeface="Courier New"/>
              </a:rPr>
              <a:t>esi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4), %</a:t>
            </a:r>
            <a:r>
              <a:rPr lang="pt-PT" sz="1800" b="1" dirty="0" err="1">
                <a:latin typeface="Courier New"/>
                <a:cs typeface="Courier New"/>
              </a:rPr>
              <a:t>eax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movl</a:t>
            </a:r>
            <a:r>
              <a:rPr lang="pt-PT" sz="1800" b="1" dirty="0">
                <a:latin typeface="Courier New"/>
                <a:cs typeface="Courier New"/>
              </a:rPr>
              <a:t> (%</a:t>
            </a:r>
            <a:r>
              <a:rPr lang="pt-PT" sz="1800" b="1" dirty="0" err="1">
                <a:latin typeface="Courier New"/>
                <a:cs typeface="Courier New"/>
              </a:rPr>
              <a:t>edi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4), %</a:t>
            </a:r>
            <a:r>
              <a:rPr lang="pt-PT" sz="1800" b="1" dirty="0" err="1">
                <a:latin typeface="Courier New"/>
                <a:cs typeface="Courier New"/>
              </a:rPr>
              <a:t>edx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addl</a:t>
            </a:r>
            <a:r>
              <a:rPr lang="pt-PT" sz="1800" b="1" dirty="0">
                <a:latin typeface="Courier New"/>
                <a:cs typeface="Courier New"/>
              </a:rPr>
              <a:t> %</a:t>
            </a:r>
            <a:r>
              <a:rPr lang="pt-PT" sz="1800" b="1" dirty="0" err="1">
                <a:latin typeface="Courier New"/>
                <a:cs typeface="Courier New"/>
              </a:rPr>
              <a:t>eax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edx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movl</a:t>
            </a:r>
            <a:r>
              <a:rPr lang="pt-PT" sz="1800" b="1" dirty="0">
                <a:latin typeface="Courier New"/>
                <a:cs typeface="Courier New"/>
              </a:rPr>
              <a:t> %</a:t>
            </a:r>
            <a:r>
              <a:rPr lang="pt-PT" sz="1800" b="1" dirty="0" err="1">
                <a:latin typeface="Courier New"/>
                <a:cs typeface="Courier New"/>
              </a:rPr>
              <a:t>edx</a:t>
            </a:r>
            <a:r>
              <a:rPr lang="pt-PT" sz="1800" b="1" dirty="0">
                <a:latin typeface="Courier New"/>
                <a:cs typeface="Courier New"/>
              </a:rPr>
              <a:t>, (%</a:t>
            </a:r>
            <a:r>
              <a:rPr lang="pt-PT" sz="1800" b="1" dirty="0" err="1">
                <a:latin typeface="Courier New"/>
                <a:cs typeface="Courier New"/>
              </a:rPr>
              <a:t>ebx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incl</a:t>
            </a:r>
            <a:r>
              <a:rPr lang="pt-PT" sz="1800" b="1" dirty="0">
                <a:latin typeface="Courier New"/>
                <a:cs typeface="Courier New"/>
              </a:rPr>
              <a:t>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cmpl</a:t>
            </a:r>
            <a:r>
              <a:rPr lang="pt-PT" sz="1800" b="1">
                <a:latin typeface="Courier New"/>
                <a:cs typeface="Courier New"/>
              </a:rPr>
              <a:t> SIZE, </a:t>
            </a:r>
            <a:r>
              <a:rPr lang="pt-PT" sz="1800" b="1" dirty="0">
                <a:latin typeface="Courier New"/>
                <a:cs typeface="Courier New"/>
              </a:rPr>
              <a:t>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jl</a:t>
            </a:r>
            <a:r>
              <a:rPr lang="pt-PT" sz="1800" b="1" dirty="0">
                <a:latin typeface="Courier New"/>
                <a:cs typeface="Courier New"/>
              </a:rPr>
              <a:t> </a:t>
            </a:r>
            <a:r>
              <a:rPr lang="pt-PT" sz="1800" b="1" dirty="0" err="1">
                <a:latin typeface="Courier New"/>
                <a:cs typeface="Courier New"/>
              </a:rPr>
              <a:t>loop</a:t>
            </a:r>
            <a:endParaRPr lang="pt-PT" sz="1800" b="1" dirty="0"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05400" y="2895600"/>
            <a:ext cx="6096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r1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05400" y="3638490"/>
            <a:ext cx="6096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r2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4495800"/>
            <a:ext cx="609600" cy="400110"/>
          </a:xfrm>
          <a:prstGeom prst="rect">
            <a:avLst/>
          </a:prstGeom>
          <a:solidFill>
            <a:srgbClr val="79977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 err="1"/>
              <a:t>Op</a:t>
            </a:r>
            <a:endParaRPr lang="pt-PT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5105400" y="5334000"/>
            <a:ext cx="60960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r3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16200000" flipH="1">
            <a:off x="5219700" y="4076700"/>
            <a:ext cx="41910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H="1">
            <a:off x="6210300" y="4076700"/>
            <a:ext cx="41910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7315200" y="2133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7315200" y="2286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315200" y="2438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15200" y="2590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315200" y="2743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15200" y="2895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7315200" y="3048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7315200" y="3200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7315200" y="3352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7315200" y="3505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7315200" y="3657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7315200" y="3810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>
            <a:off x="7315200" y="3962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7315200" y="4114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7315200" y="4267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7315200" y="4419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7315200" y="4572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7315200" y="4724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7315200" y="4876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7315200" y="5029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315200" y="5181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7315200" y="5334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7315200" y="5486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7315200" y="5638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7315200" y="5791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7315200" y="5943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6" name="Shape 75"/>
          <p:cNvCxnSpPr>
            <a:endCxn id="39" idx="0"/>
          </p:cNvCxnSpPr>
          <p:nvPr/>
        </p:nvCxnSpPr>
        <p:spPr bwMode="auto">
          <a:xfrm rot="10800000" flipV="1">
            <a:off x="5410200" y="2209800"/>
            <a:ext cx="1905000" cy="68580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hape 77"/>
          <p:cNvCxnSpPr>
            <a:endCxn id="40" idx="0"/>
          </p:cNvCxnSpPr>
          <p:nvPr/>
        </p:nvCxnSpPr>
        <p:spPr bwMode="auto">
          <a:xfrm rot="10800000" flipV="1">
            <a:off x="5410200" y="3429000"/>
            <a:ext cx="1905000" cy="20949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hape 80"/>
          <p:cNvCxnSpPr>
            <a:stCxn id="43" idx="2"/>
          </p:cNvCxnSpPr>
          <p:nvPr/>
        </p:nvCxnSpPr>
        <p:spPr bwMode="auto">
          <a:xfrm rot="5400000" flipH="1" flipV="1">
            <a:off x="6048345" y="4467255"/>
            <a:ext cx="628710" cy="1905000"/>
          </a:xfrm>
          <a:prstGeom prst="bentConnector4">
            <a:avLst>
              <a:gd name="adj1" fmla="val -36360"/>
              <a:gd name="adj2" fmla="val 58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Elbow Connector 82"/>
          <p:cNvCxnSpPr>
            <a:stCxn id="39" idx="1"/>
            <a:endCxn id="42" idx="1"/>
          </p:cNvCxnSpPr>
          <p:nvPr/>
        </p:nvCxnSpPr>
        <p:spPr bwMode="auto">
          <a:xfrm rot="10800000" flipV="1">
            <a:off x="5105400" y="3095655"/>
            <a:ext cx="1588" cy="1600200"/>
          </a:xfrm>
          <a:prstGeom prst="bentConnector3">
            <a:avLst>
              <a:gd name="adj1" fmla="val 14395466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Elbow Connector 84"/>
          <p:cNvCxnSpPr>
            <a:stCxn id="40" idx="2"/>
            <a:endCxn id="42" idx="0"/>
          </p:cNvCxnSpPr>
          <p:nvPr/>
        </p:nvCxnSpPr>
        <p:spPr bwMode="auto">
          <a:xfrm rot="5400000">
            <a:off x="5181600" y="4267200"/>
            <a:ext cx="457200" cy="1588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Elbow Connector 86"/>
          <p:cNvCxnSpPr>
            <a:stCxn id="42" idx="2"/>
            <a:endCxn id="43" idx="0"/>
          </p:cNvCxnSpPr>
          <p:nvPr/>
        </p:nvCxnSpPr>
        <p:spPr bwMode="auto">
          <a:xfrm rot="5400000">
            <a:off x="5191155" y="5114955"/>
            <a:ext cx="438090" cy="1588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Rectangle 87"/>
          <p:cNvSpPr/>
          <p:nvPr/>
        </p:nvSpPr>
        <p:spPr bwMode="auto">
          <a:xfrm>
            <a:off x="7315200" y="21336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315200" y="33528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315200" y="50292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33400" y="3657600"/>
            <a:ext cx="38862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33400" y="3886200"/>
            <a:ext cx="38862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533400" y="4191000"/>
            <a:ext cx="38862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533400" y="4495800"/>
            <a:ext cx="38862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392757" y="1783849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bytes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9" grpId="0" animBg="1"/>
      <p:bldP spid="90" grpId="0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25BFC-22D6-BAAB-D4C7-323C130AB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AoS</a:t>
            </a:r>
            <a:r>
              <a:rPr lang="en-GB" dirty="0"/>
              <a:t> versus </a:t>
            </a:r>
            <a:r>
              <a:rPr lang="en-GB" dirty="0" err="1"/>
              <a:t>SoA</a:t>
            </a:r>
            <a:endParaRPr lang="en-GB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12154ED-5EB3-90AE-6988-605E1B2CB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o </a:t>
            </a:r>
            <a:r>
              <a:rPr lang="en-GB" sz="2000" dirty="0" err="1"/>
              <a:t>mapeamento</a:t>
            </a:r>
            <a:r>
              <a:rPr lang="en-GB" sz="2000" dirty="0"/>
              <a:t> das </a:t>
            </a:r>
            <a:r>
              <a:rPr lang="en-GB" sz="2000" dirty="0" err="1"/>
              <a:t>estruturas</a:t>
            </a:r>
            <a:r>
              <a:rPr lang="en-GB" sz="2000" dirty="0"/>
              <a:t> de dados </a:t>
            </a:r>
            <a:r>
              <a:rPr lang="en-GB" sz="2000" dirty="0" err="1"/>
              <a:t>como</a:t>
            </a:r>
            <a:r>
              <a:rPr lang="en-GB" sz="2000" dirty="0"/>
              <a:t> </a:t>
            </a:r>
            <a:r>
              <a:rPr lang="en-GB" sz="2000" dirty="0" err="1"/>
              <a:t>AoS</a:t>
            </a:r>
            <a:r>
              <a:rPr lang="en-GB" sz="2000" dirty="0"/>
              <a:t> </a:t>
            </a:r>
            <a:r>
              <a:rPr lang="en-GB" sz="2000" dirty="0" err="1"/>
              <a:t>é</a:t>
            </a:r>
            <a:r>
              <a:rPr lang="en-GB" sz="2000" dirty="0"/>
              <a:t> </a:t>
            </a:r>
            <a:r>
              <a:rPr lang="en-GB" sz="2000" dirty="0" err="1"/>
              <a:t>mais</a:t>
            </a:r>
            <a:r>
              <a:rPr lang="en-GB" sz="2000" dirty="0"/>
              <a:t> natural para o </a:t>
            </a:r>
            <a:r>
              <a:rPr lang="en-GB" sz="2000" dirty="0" err="1"/>
              <a:t>programador</a:t>
            </a:r>
            <a:r>
              <a:rPr lang="en-GB" sz="2000" dirty="0"/>
              <a:t> e </a:t>
            </a:r>
            <a:r>
              <a:rPr lang="en-GB" sz="2000" dirty="0" err="1"/>
              <a:t>resulta</a:t>
            </a:r>
            <a:r>
              <a:rPr lang="en-GB" sz="2000" dirty="0"/>
              <a:t> </a:t>
            </a:r>
            <a:r>
              <a:rPr lang="en-GB" sz="2000" dirty="0" err="1"/>
              <a:t>em</a:t>
            </a:r>
            <a:r>
              <a:rPr lang="en-GB" sz="2000" dirty="0"/>
              <a:t> </a:t>
            </a:r>
            <a:r>
              <a:rPr lang="en-GB" sz="2000" dirty="0" err="1"/>
              <a:t>código</a:t>
            </a:r>
            <a:r>
              <a:rPr lang="en-GB" sz="2000" dirty="0"/>
              <a:t> </a:t>
            </a:r>
            <a:r>
              <a:rPr lang="en-GB" sz="2000" dirty="0" err="1"/>
              <a:t>mais</a:t>
            </a:r>
            <a:r>
              <a:rPr lang="en-GB" sz="2000" dirty="0"/>
              <a:t> </a:t>
            </a:r>
            <a:r>
              <a:rPr lang="en-GB" sz="2000" dirty="0" err="1"/>
              <a:t>legível</a:t>
            </a:r>
            <a:endParaRPr lang="en-GB" sz="2000" dirty="0"/>
          </a:p>
          <a:p>
            <a:r>
              <a:rPr lang="en-GB" sz="2000" dirty="0"/>
              <a:t>a </a:t>
            </a:r>
            <a:r>
              <a:rPr lang="en-GB" sz="2000" dirty="0" err="1"/>
              <a:t>utilização</a:t>
            </a:r>
            <a:r>
              <a:rPr lang="en-GB" sz="2000" dirty="0"/>
              <a:t> de </a:t>
            </a:r>
            <a:r>
              <a:rPr lang="en-GB" sz="2000" dirty="0" err="1"/>
              <a:t>SoA</a:t>
            </a:r>
            <a:r>
              <a:rPr lang="en-GB" sz="2000" dirty="0"/>
              <a:t> </a:t>
            </a:r>
            <a:r>
              <a:rPr lang="en-GB" sz="2000" dirty="0" err="1"/>
              <a:t>resulta</a:t>
            </a:r>
            <a:r>
              <a:rPr lang="en-GB" sz="2000" dirty="0"/>
              <a:t> </a:t>
            </a:r>
            <a:r>
              <a:rPr lang="en-GB" sz="2000" dirty="0" err="1"/>
              <a:t>numa</a:t>
            </a:r>
            <a:r>
              <a:rPr lang="en-GB" sz="2000" dirty="0"/>
              <a:t> </a:t>
            </a:r>
            <a:r>
              <a:rPr lang="en-GB" sz="2000" dirty="0" err="1"/>
              <a:t>melhor</a:t>
            </a:r>
            <a:r>
              <a:rPr lang="en-GB" sz="2000" dirty="0"/>
              <a:t> </a:t>
            </a:r>
            <a:r>
              <a:rPr lang="en-GB" sz="2000" dirty="0" err="1"/>
              <a:t>utilização</a:t>
            </a:r>
            <a:r>
              <a:rPr lang="en-GB" sz="2000" dirty="0"/>
              <a:t> da </a:t>
            </a:r>
            <a:r>
              <a:rPr lang="en-GB" sz="2000" dirty="0" err="1"/>
              <a:t>memória</a:t>
            </a:r>
            <a:r>
              <a:rPr lang="en-GB" sz="2000" dirty="0"/>
              <a:t> (</a:t>
            </a:r>
            <a:r>
              <a:rPr lang="en-GB" sz="2000" dirty="0" err="1"/>
              <a:t>menos</a:t>
            </a:r>
            <a:r>
              <a:rPr lang="en-GB" sz="2000" dirty="0"/>
              <a:t> </a:t>
            </a:r>
            <a:r>
              <a:rPr lang="en-GB" sz="2000" i="1" dirty="0"/>
              <a:t>padding</a:t>
            </a:r>
            <a:r>
              <a:rPr lang="en-GB" sz="2000" dirty="0"/>
              <a:t>), </a:t>
            </a:r>
            <a:r>
              <a:rPr lang="en-GB" sz="2000" dirty="0" err="1"/>
              <a:t>maior</a:t>
            </a:r>
            <a:r>
              <a:rPr lang="en-GB" sz="2000" dirty="0"/>
              <a:t> </a:t>
            </a:r>
            <a:r>
              <a:rPr lang="en-GB" sz="2000" dirty="0" err="1"/>
              <a:t>localidade</a:t>
            </a:r>
            <a:r>
              <a:rPr lang="en-GB" sz="2000" dirty="0"/>
              <a:t> especial e </a:t>
            </a:r>
            <a:r>
              <a:rPr lang="en-GB" sz="2000" dirty="0" err="1"/>
              <a:t>permite</a:t>
            </a:r>
            <a:r>
              <a:rPr lang="en-GB" sz="2000" dirty="0"/>
              <a:t> </a:t>
            </a:r>
            <a:r>
              <a:rPr lang="en-GB" sz="2000" dirty="0" err="1"/>
              <a:t>vectorização</a:t>
            </a:r>
            <a:endParaRPr lang="en-GB" sz="2000" dirty="0"/>
          </a:p>
          <a:p>
            <a:pPr marL="0" indent="0">
              <a:buNone/>
            </a:pPr>
            <a:r>
              <a:rPr lang="en-GB" sz="2000" dirty="0" err="1"/>
              <a:t>Alguma</a:t>
            </a:r>
            <a:r>
              <a:rPr lang="en-GB" sz="2000" dirty="0"/>
              <a:t> </a:t>
            </a:r>
            <a:r>
              <a:rPr lang="en-GB" sz="2000" dirty="0" err="1"/>
              <a:t>linguagens</a:t>
            </a:r>
            <a:r>
              <a:rPr lang="en-GB" sz="2000" dirty="0"/>
              <a:t> de </a:t>
            </a:r>
            <a:r>
              <a:rPr lang="en-GB" sz="2000" dirty="0" err="1"/>
              <a:t>programação</a:t>
            </a:r>
            <a:r>
              <a:rPr lang="en-GB" sz="2000" dirty="0"/>
              <a:t> </a:t>
            </a:r>
            <a:r>
              <a:rPr lang="en-GB" sz="2000" dirty="0" err="1"/>
              <a:t>recentes</a:t>
            </a:r>
            <a:r>
              <a:rPr lang="en-GB" sz="2000" dirty="0"/>
              <a:t> </a:t>
            </a:r>
            <a:r>
              <a:rPr lang="en-GB" sz="2000" dirty="0" err="1"/>
              <a:t>permitem</a:t>
            </a:r>
            <a:r>
              <a:rPr lang="en-GB" sz="2000" dirty="0"/>
              <a:t> </a:t>
            </a:r>
            <a:r>
              <a:rPr lang="en-GB" sz="2000" dirty="0" err="1"/>
              <a:t>indicar</a:t>
            </a:r>
            <a:r>
              <a:rPr lang="en-GB" sz="2000" dirty="0"/>
              <a:t> </a:t>
            </a:r>
            <a:r>
              <a:rPr lang="en-GB" sz="2000" dirty="0" err="1"/>
              <a:t>ao</a:t>
            </a:r>
            <a:r>
              <a:rPr lang="en-GB" sz="2000" dirty="0"/>
              <a:t> </a:t>
            </a:r>
            <a:r>
              <a:rPr lang="en-GB" sz="2000" dirty="0" err="1"/>
              <a:t>compilador</a:t>
            </a:r>
            <a:r>
              <a:rPr lang="en-GB" sz="2000" dirty="0"/>
              <a:t> qual o </a:t>
            </a:r>
            <a:r>
              <a:rPr lang="en-GB" sz="2000" dirty="0" err="1"/>
              <a:t>mapeamento</a:t>
            </a:r>
            <a:r>
              <a:rPr lang="en-GB" sz="2000" dirty="0"/>
              <a:t> </a:t>
            </a:r>
            <a:r>
              <a:rPr lang="en-GB" sz="2000" dirty="0" err="1"/>
              <a:t>desejado</a:t>
            </a:r>
            <a:r>
              <a:rPr lang="en-GB" sz="2000" dirty="0"/>
              <a:t> </a:t>
            </a:r>
            <a:r>
              <a:rPr lang="en-GB" sz="2000" dirty="0" err="1"/>
              <a:t>sem</a:t>
            </a:r>
            <a:r>
              <a:rPr lang="en-GB" sz="2000" dirty="0"/>
              <a:t> </a:t>
            </a:r>
            <a:r>
              <a:rPr lang="en-GB" sz="2000" dirty="0" err="1"/>
              <a:t>alterar</a:t>
            </a:r>
            <a:r>
              <a:rPr lang="en-GB" sz="2000" dirty="0"/>
              <a:t> a </a:t>
            </a:r>
            <a:r>
              <a:rPr lang="en-GB" sz="2000" dirty="0" err="1"/>
              <a:t>indexação</a:t>
            </a:r>
            <a:r>
              <a:rPr lang="en-GB" sz="2000" dirty="0"/>
              <a:t> da </a:t>
            </a:r>
            <a:r>
              <a:rPr lang="en-GB" sz="2000" dirty="0" err="1"/>
              <a:t>informação</a:t>
            </a:r>
            <a:r>
              <a:rPr lang="en-GB" sz="2000" dirty="0"/>
              <a:t> a </a:t>
            </a:r>
            <a:r>
              <a:rPr lang="en-GB" sz="2000" dirty="0" err="1"/>
              <a:t>tratar</a:t>
            </a:r>
            <a:r>
              <a:rPr lang="en-GB" sz="2000" dirty="0"/>
              <a:t>: ODIN (</a:t>
            </a:r>
            <a:r>
              <a:rPr lang="en-GB" sz="2000" dirty="0">
                <a:hlinkClick r:id="rId2"/>
              </a:rPr>
              <a:t>https://odin-lang.org/docs/overview/#soa-data-types</a:t>
            </a:r>
            <a:r>
              <a:rPr lang="en-GB" sz="2000" dirty="0"/>
              <a:t>) </a:t>
            </a:r>
          </a:p>
          <a:p>
            <a:pPr marL="0" indent="0">
              <a:buNone/>
            </a:pPr>
            <a:endParaRPr lang="pt-PT" sz="1400" b="0" i="0" dirty="0">
              <a:effectLst/>
              <a:latin typeface="SFMono-Regular"/>
            </a:endParaRPr>
          </a:p>
          <a:p>
            <a:pPr marL="0" indent="0">
              <a:buNone/>
            </a:pPr>
            <a:endParaRPr lang="pt-PT" sz="1400" dirty="0">
              <a:latin typeface="SFMono-Regular"/>
            </a:endParaRPr>
          </a:p>
          <a:p>
            <a:pPr marL="0" indent="0">
              <a:buNone/>
            </a:pPr>
            <a:endParaRPr lang="pt-PT" sz="2000" b="0" i="0" dirty="0">
              <a:effectLst/>
              <a:latin typeface="SFMono-Regular"/>
            </a:endParaRP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A44DF67-C5E9-83AC-EA2D-7E2440FD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5B51C5B-C5EC-4110-3407-8566960504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30</a:t>
            </a:fld>
            <a:endParaRPr lang="pt-PT" altLang="pt-PT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4F2DC3-04CA-74C8-A541-B42B7E0C9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914041"/>
              </p:ext>
            </p:extLst>
          </p:nvPr>
        </p:nvGraphicFramePr>
        <p:xfrm>
          <a:off x="467544" y="3789040"/>
          <a:ext cx="792088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84589404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151899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Vector3 ::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struct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{x, y, z: f32}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 :: 2 </a:t>
                      </a:r>
                    </a:p>
                    <a:p>
                      <a:pPr marL="0" indent="0">
                        <a:buNone/>
                      </a:pPr>
                      <a:endParaRPr lang="pt-PT" sz="1400" b="0" i="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: [N]Vector3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[0].x = 1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[0].y = 4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[0].z = 9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[1] = {0, 3, 4}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fmt.println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) </a:t>
                      </a:r>
                    </a:p>
                    <a:p>
                      <a:endParaRPr lang="en-GB" sz="140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//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Same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syntax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as AOS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//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treat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as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if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it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was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array</a:t>
                      </a:r>
                      <a:endParaRPr lang="pt-PT" sz="1400" b="0" i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indent="0">
                        <a:buNone/>
                      </a:pPr>
                      <a:endParaRPr lang="pt-PT" sz="1400" b="0" i="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v_soa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: #soa[N]Vector3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v_soa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[0].x = 1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v_soa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[0].y = 4 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v_soa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[0].z = 9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[1] = {0, 3, 4} 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fmt.println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</a:t>
                      </a:r>
                      <a:r>
                        <a:rPr lang="pt-PT" sz="1400" b="0" i="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v_aos</a:t>
                      </a:r>
                      <a:r>
                        <a:rPr lang="pt-PT" sz="1400" b="0" i="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) </a:t>
                      </a:r>
                      <a:endParaRPr lang="en-GB" sz="1050" dirty="0">
                        <a:solidFill>
                          <a:schemeClr val="tx1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067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6332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</a:t>
            </a:r>
            <a:r>
              <a:rPr lang="pt-PT" i="1" dirty="0" err="1"/>
              <a:t>stride</a:t>
            </a:r>
            <a:endParaRPr lang="pt-PT" i="1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31</a:t>
            </a:fld>
            <a:endParaRPr lang="pt-PT" altLang="pt-PT"/>
          </a:p>
        </p:txBody>
      </p:sp>
      <p:sp>
        <p:nvSpPr>
          <p:cNvPr id="6" name="CaixaDeTexto 5"/>
          <p:cNvSpPr txBox="1"/>
          <p:nvPr/>
        </p:nvSpPr>
        <p:spPr>
          <a:xfrm>
            <a:off x="313815" y="1124744"/>
            <a:ext cx="561564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>
                <a:latin typeface="Courier New" pitchFamily="49" charset="0"/>
                <a:cs typeface="Courier New" pitchFamily="49" charset="0"/>
              </a:rPr>
              <a:t> i=0 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; i&lt; SIZE ; i+=2)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a[i] = a[i] + 1;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5666" y="3526383"/>
            <a:ext cx="65405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i="1" dirty="0" err="1"/>
              <a:t>Stride</a:t>
            </a:r>
            <a:r>
              <a:rPr lang="pt-PT" i="1" dirty="0"/>
              <a:t> </a:t>
            </a:r>
            <a:r>
              <a:rPr lang="pt-PT" dirty="0"/>
              <a:t>!= 1</a:t>
            </a:r>
          </a:p>
          <a:p>
            <a:r>
              <a:rPr lang="pt-PT" dirty="0"/>
              <a:t>Acessos </a:t>
            </a:r>
            <a:r>
              <a:rPr lang="pt-PT" b="1" dirty="0"/>
              <a:t>não contíguos</a:t>
            </a:r>
            <a:r>
              <a:rPr lang="pt-PT" dirty="0"/>
              <a:t>, mas </a:t>
            </a:r>
            <a:r>
              <a:rPr lang="pt-PT" b="1" dirty="0"/>
              <a:t>ordenados</a:t>
            </a:r>
            <a:r>
              <a:rPr lang="pt-PT" dirty="0"/>
              <a:t>.</a:t>
            </a:r>
          </a:p>
          <a:p>
            <a:r>
              <a:rPr lang="pt-PT" dirty="0"/>
              <a:t>Compilador pode não vectorizar o código. </a:t>
            </a:r>
          </a:p>
          <a:p>
            <a:r>
              <a:rPr lang="pt-PT" dirty="0"/>
              <a:t>Código (mesmo vectorial) menos eficiente, devido a acessos a memória e reduzida localidade espacial.</a:t>
            </a:r>
          </a:p>
        </p:txBody>
      </p:sp>
    </p:spTree>
    <p:extLst>
      <p:ext uri="{BB962C8B-B14F-4D97-AF65-F5344CB8AC3E}">
        <p14:creationId xmlns:p14="http://schemas.microsoft.com/office/powerpoint/2010/main" val="402724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pt-PT" sz="2800" dirty="0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Bloqueadores </a:t>
            </a:r>
            <a:r>
              <a:rPr lang="pt-PT" sz="2800" dirty="0" err="1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Auto-vectorização</a:t>
            </a:r>
            <a:r>
              <a:rPr lang="pt-PT" sz="2800" dirty="0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: </a:t>
            </a:r>
            <a:r>
              <a:rPr lang="pt-PT" sz="2800" i="1" dirty="0" err="1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uncountable</a:t>
            </a:r>
            <a:r>
              <a:rPr lang="pt-PT" sz="2800" i="1" dirty="0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 </a:t>
            </a:r>
            <a:r>
              <a:rPr lang="pt-PT" sz="2800" i="1" dirty="0" err="1">
                <a:solidFill>
                  <a:srgbClr val="000000"/>
                </a:solidFill>
                <a:latin typeface="Arial" charset="0"/>
                <a:ea typeface="ＭＳ Ｐゴシック" pitchFamily="-109" charset="-128"/>
                <a:cs typeface="+mn-cs"/>
              </a:rPr>
              <a:t>loops</a:t>
            </a:r>
            <a:endParaRPr lang="pt-PT" sz="2800" i="1" dirty="0">
              <a:solidFill>
                <a:srgbClr val="000000"/>
              </a:solidFill>
              <a:latin typeface="Arial" charset="0"/>
              <a:ea typeface="ＭＳ Ｐゴシック" pitchFamily="-109" charset="-128"/>
              <a:cs typeface="+mn-cs"/>
            </a:endParaRP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32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a[i]!=0 &amp;&amp;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a[i]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" name="Rectângulo 2"/>
          <p:cNvSpPr/>
          <p:nvPr/>
        </p:nvSpPr>
        <p:spPr bwMode="auto">
          <a:xfrm>
            <a:off x="2411760" y="2420888"/>
            <a:ext cx="1008112" cy="360040"/>
          </a:xfrm>
          <a:prstGeom prst="rect">
            <a:avLst/>
          </a:prstGeom>
          <a:solidFill>
            <a:srgbClr val="C00000">
              <a:alpha val="3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55006" y="3893654"/>
            <a:ext cx="5917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O número de iterações não pode ser computado </a:t>
            </a:r>
          </a:p>
          <a:p>
            <a:r>
              <a:rPr lang="pt-PT" i="1" dirty="0"/>
              <a:t>(</a:t>
            </a:r>
            <a:r>
              <a:rPr lang="pt-PT" i="1" dirty="0" err="1"/>
              <a:t>uncountable</a:t>
            </a:r>
            <a:r>
              <a:rPr lang="pt-PT" i="1" dirty="0"/>
              <a:t> </a:t>
            </a:r>
            <a:r>
              <a:rPr lang="pt-PT" i="1" dirty="0" err="1"/>
              <a:t>loop</a:t>
            </a:r>
            <a:r>
              <a:rPr lang="pt-PT" dirty="0"/>
              <a:t>)</a:t>
            </a:r>
            <a:r>
              <a:rPr lang="pt-PT" i="1" dirty="0"/>
              <a:t>:</a:t>
            </a:r>
          </a:p>
          <a:p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1838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condições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33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30469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s = a[i]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(s&lt;0.) {c[i] = s;}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(s==0.) {c[i] = -10.;}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{c[i] = -s;}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41314" y="4401485"/>
            <a:ext cx="5917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Estruturas condicionais</a:t>
            </a:r>
            <a:r>
              <a:rPr lang="pt-PT" i="1" dirty="0"/>
              <a:t>:</a:t>
            </a:r>
          </a:p>
          <a:p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5959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condições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34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554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s = a[i]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(s &lt; 0 ? s : 0);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41314" y="3899783"/>
            <a:ext cx="6794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Algumas estruturas condicionais simples realizáveis como uma máscara</a:t>
            </a:r>
            <a:r>
              <a:rPr lang="pt-PT" i="1" dirty="0"/>
              <a:t>: </a:t>
            </a:r>
            <a:r>
              <a:rPr lang="pt-PT" dirty="0"/>
              <a:t>Código </a:t>
            </a:r>
            <a:r>
              <a:rPr lang="pt-PT" dirty="0" err="1"/>
              <a:t>vectorizável</a:t>
            </a:r>
            <a:r>
              <a:rPr lang="pt-PT" dirty="0"/>
              <a:t> nesses casos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441313" y="4797152"/>
            <a:ext cx="70830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NOTA</a:t>
            </a:r>
            <a:r>
              <a:rPr lang="pt-PT" dirty="0"/>
              <a:t>: </a:t>
            </a:r>
          </a:p>
          <a:p>
            <a:r>
              <a:rPr lang="pt-PT" dirty="0"/>
              <a:t>s é calculado para todos os elementos do vector.</a:t>
            </a:r>
          </a:p>
          <a:p>
            <a:r>
              <a:rPr lang="pt-PT" dirty="0"/>
              <a:t>usando uma máscara só é atribuído aqueles elementos de c para os quais s é &lt;0!</a:t>
            </a:r>
          </a:p>
        </p:txBody>
      </p:sp>
    </p:spTree>
    <p:extLst>
      <p:ext uri="{BB962C8B-B14F-4D97-AF65-F5344CB8AC3E}">
        <p14:creationId xmlns:p14="http://schemas.microsoft.com/office/powerpoint/2010/main" val="3764761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funções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35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myfunc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(a[i])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" name="Rectângulo 2"/>
          <p:cNvSpPr/>
          <p:nvPr/>
        </p:nvSpPr>
        <p:spPr bwMode="auto">
          <a:xfrm>
            <a:off x="1691680" y="2739171"/>
            <a:ext cx="1512168" cy="360040"/>
          </a:xfrm>
          <a:prstGeom prst="rect">
            <a:avLst/>
          </a:prstGeom>
          <a:solidFill>
            <a:srgbClr val="C00000">
              <a:alpha val="3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55006" y="3893654"/>
            <a:ext cx="5917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Invocação de funções dentro do ciclo:</a:t>
            </a:r>
          </a:p>
          <a:p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93472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funções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36</a:t>
            </a:fld>
            <a:endParaRPr lang="pt-PT" altLang="pt-PT"/>
          </a:p>
        </p:txBody>
      </p:sp>
      <p:sp>
        <p:nvSpPr>
          <p:cNvPr id="7" name="CaixaDeTexto 6"/>
          <p:cNvSpPr txBox="1"/>
          <p:nvPr/>
        </p:nvSpPr>
        <p:spPr>
          <a:xfrm>
            <a:off x="285750" y="1000125"/>
            <a:ext cx="5615640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b[SIZE]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c[i] =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__builtin_absf(a[i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]) + b[i];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3" name="Rectângulo 2"/>
          <p:cNvSpPr/>
          <p:nvPr/>
        </p:nvSpPr>
        <p:spPr bwMode="auto">
          <a:xfrm>
            <a:off x="1676400" y="2743200"/>
            <a:ext cx="2578968" cy="360040"/>
          </a:xfrm>
          <a:prstGeom prst="rect">
            <a:avLst/>
          </a:prstGeom>
          <a:solidFill>
            <a:srgbClr val="C00000">
              <a:alpha val="34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55006" y="3893654"/>
            <a:ext cx="59171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Invocação de funções intrínseca dentro do ciclo:</a:t>
            </a:r>
          </a:p>
          <a:p>
            <a:r>
              <a:rPr lang="pt-PT" dirty="0"/>
              <a:t>Código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4546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815" y="255918"/>
            <a:ext cx="8534400" cy="838200"/>
          </a:xfrm>
        </p:spPr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dependências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37</a:t>
            </a:fld>
            <a:endParaRPr lang="pt-PT" altLang="pt-PT"/>
          </a:p>
        </p:txBody>
      </p:sp>
      <p:sp>
        <p:nvSpPr>
          <p:cNvPr id="6" name="CaixaDeTexto 5"/>
          <p:cNvSpPr txBox="1"/>
          <p:nvPr/>
        </p:nvSpPr>
        <p:spPr>
          <a:xfrm>
            <a:off x="313815" y="1124744"/>
            <a:ext cx="561564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i=1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a[i] = a[i-1] + 1;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5666" y="3526383"/>
            <a:ext cx="5917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Dependência </a:t>
            </a:r>
            <a:r>
              <a:rPr lang="pt-PT" i="1" dirty="0" err="1"/>
              <a:t>read</a:t>
            </a:r>
            <a:r>
              <a:rPr lang="pt-PT" i="1" dirty="0"/>
              <a:t> </a:t>
            </a:r>
            <a:r>
              <a:rPr lang="pt-PT" i="1" dirty="0" err="1"/>
              <a:t>after</a:t>
            </a:r>
            <a:r>
              <a:rPr lang="pt-PT" dirty="0"/>
              <a:t> </a:t>
            </a:r>
            <a:r>
              <a:rPr lang="pt-PT" dirty="0" err="1"/>
              <a:t>write</a:t>
            </a:r>
            <a:r>
              <a:rPr lang="pt-PT" dirty="0"/>
              <a:t> (</a:t>
            </a:r>
            <a:r>
              <a:rPr lang="pt-PT" dirty="0" err="1"/>
              <a:t>RaW</a:t>
            </a:r>
            <a:r>
              <a:rPr lang="pt-PT" dirty="0"/>
              <a:t>)!</a:t>
            </a:r>
          </a:p>
          <a:p>
            <a:r>
              <a:rPr lang="pt-PT" dirty="0"/>
              <a:t>Como i cresce, o valor de a[i+1] é alterado na próxima iteração anterior!</a:t>
            </a:r>
          </a:p>
          <a:p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7272FD3-8CAE-4FBE-6DBF-5914543DC66D}"/>
              </a:ext>
            </a:extLst>
          </p:cNvPr>
          <p:cNvSpPr txBox="1"/>
          <p:nvPr/>
        </p:nvSpPr>
        <p:spPr>
          <a:xfrm>
            <a:off x="6516216" y="1997281"/>
            <a:ext cx="2160240" cy="13234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solidFill>
                  <a:srgbClr val="FFFFFF"/>
                </a:solidFill>
              </a:rPr>
              <a:t>iteração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sz="1800" dirty="0" err="1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endParaRPr lang="en-GB" sz="1800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GB" dirty="0">
              <a:solidFill>
                <a:srgbClr val="FFFFFF"/>
              </a:solidFill>
            </a:endParaRPr>
          </a:p>
          <a:p>
            <a:r>
              <a:rPr lang="en-GB" dirty="0" err="1">
                <a:solidFill>
                  <a:srgbClr val="FFFFFF"/>
                </a:solidFill>
              </a:rPr>
              <a:t>ler</a:t>
            </a:r>
            <a:r>
              <a:rPr lang="en-GB" dirty="0">
                <a:solidFill>
                  <a:srgbClr val="FFFFFF"/>
                </a:solidFill>
              </a:rPr>
              <a:t>: 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a[i-1]</a:t>
            </a:r>
          </a:p>
          <a:p>
            <a:r>
              <a:rPr lang="en-GB" dirty="0" err="1">
                <a:solidFill>
                  <a:srgbClr val="FFFFFF"/>
                </a:solidFill>
              </a:rPr>
              <a:t>escrever</a:t>
            </a:r>
            <a:r>
              <a:rPr lang="en-GB" dirty="0">
                <a:solidFill>
                  <a:srgbClr val="FFFFFF"/>
                </a:solidFill>
              </a:rPr>
              <a:t>: 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GB" sz="1800" dirty="0" err="1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endParaRPr lang="en-GB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D8D0480-3C69-4AD6-2C85-DC748145D164}"/>
              </a:ext>
            </a:extLst>
          </p:cNvPr>
          <p:cNvSpPr txBox="1"/>
          <p:nvPr/>
        </p:nvSpPr>
        <p:spPr>
          <a:xfrm>
            <a:off x="6516216" y="4136135"/>
            <a:ext cx="2160240" cy="13234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solidFill>
                  <a:srgbClr val="FFFFFF"/>
                </a:solidFill>
              </a:rPr>
              <a:t>iteração</a:t>
            </a:r>
            <a:r>
              <a:rPr lang="en-GB" dirty="0">
                <a:solidFill>
                  <a:srgbClr val="FFFFFF"/>
                </a:solidFill>
              </a:rPr>
              <a:t> 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i+1</a:t>
            </a:r>
          </a:p>
          <a:p>
            <a:endParaRPr lang="en-GB" dirty="0">
              <a:solidFill>
                <a:srgbClr val="FFFFFF"/>
              </a:solidFill>
            </a:endParaRPr>
          </a:p>
          <a:p>
            <a:r>
              <a:rPr lang="en-GB" dirty="0" err="1">
                <a:solidFill>
                  <a:srgbClr val="FFFFFF"/>
                </a:solidFill>
              </a:rPr>
              <a:t>ler</a:t>
            </a:r>
            <a:r>
              <a:rPr lang="en-GB" dirty="0">
                <a:solidFill>
                  <a:srgbClr val="FFFFFF"/>
                </a:solidFill>
              </a:rPr>
              <a:t>: 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GB" sz="1800" dirty="0" err="1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</a:p>
          <a:p>
            <a:r>
              <a:rPr lang="en-GB" dirty="0" err="1">
                <a:solidFill>
                  <a:srgbClr val="FFFFFF"/>
                </a:solidFill>
              </a:rPr>
              <a:t>escrever</a:t>
            </a:r>
            <a:r>
              <a:rPr lang="en-GB" dirty="0">
                <a:solidFill>
                  <a:srgbClr val="FFFFFF"/>
                </a:solidFill>
              </a:rPr>
              <a:t>: </a:t>
            </a:r>
            <a:r>
              <a:rPr lang="en-GB" sz="18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a[i+1]</a:t>
            </a:r>
            <a:endParaRPr lang="en-GB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8" name="Conexão Curva 17">
            <a:extLst>
              <a:ext uri="{FF2B5EF4-FFF2-40B4-BE49-F238E27FC236}">
                <a16:creationId xmlns:a16="http://schemas.microsoft.com/office/drawing/2014/main" id="{5A570FCE-D756-A98C-D6C7-4249123A894D}"/>
              </a:ext>
            </a:extLst>
          </p:cNvPr>
          <p:cNvCxnSpPr>
            <a:cxnSpLocks/>
            <a:stCxn id="16" idx="0"/>
            <a:endCxn id="11" idx="2"/>
          </p:cNvCxnSpPr>
          <p:nvPr/>
        </p:nvCxnSpPr>
        <p:spPr bwMode="auto">
          <a:xfrm rot="5400000" flipH="1" flipV="1">
            <a:off x="7188629" y="3728428"/>
            <a:ext cx="815415" cy="12700"/>
          </a:xfrm>
          <a:prstGeom prst="curvedConnector3">
            <a:avLst>
              <a:gd name="adj1" fmla="val 50000"/>
            </a:avLst>
          </a:prstGeom>
          <a:noFill/>
          <a:ln w="412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188186B-7765-5510-947A-F4053DAF233C}"/>
              </a:ext>
            </a:extLst>
          </p:cNvPr>
          <p:cNvSpPr txBox="1"/>
          <p:nvPr/>
        </p:nvSpPr>
        <p:spPr>
          <a:xfrm>
            <a:off x="7660063" y="3543761"/>
            <a:ext cx="1269010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rgbClr val="FFFFFF"/>
                </a:solidFill>
              </a:rPr>
              <a:t>RAW: </a:t>
            </a:r>
            <a:r>
              <a:rPr lang="en-GB" sz="14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a[</a:t>
            </a:r>
            <a:r>
              <a:rPr lang="en-GB" sz="1400" dirty="0" err="1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GB" sz="1400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endParaRPr lang="en-GB" sz="1800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 animBg="1"/>
      <p:bldP spid="2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dependências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38</a:t>
            </a:fld>
            <a:endParaRPr lang="pt-PT" altLang="pt-PT"/>
          </a:p>
        </p:txBody>
      </p:sp>
      <p:sp>
        <p:nvSpPr>
          <p:cNvPr id="6" name="CaixaDeTexto 5"/>
          <p:cNvSpPr txBox="1"/>
          <p:nvPr/>
        </p:nvSpPr>
        <p:spPr>
          <a:xfrm>
            <a:off x="313815" y="1124744"/>
            <a:ext cx="561564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i=0 ; i&lt; SIZE-1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a[i] = a[i+1] + 1;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5666" y="3526383"/>
            <a:ext cx="5917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Dependência </a:t>
            </a:r>
            <a:r>
              <a:rPr lang="pt-PT" dirty="0" err="1"/>
              <a:t>write</a:t>
            </a:r>
            <a:r>
              <a:rPr lang="pt-PT" dirty="0"/>
              <a:t> </a:t>
            </a:r>
            <a:r>
              <a:rPr lang="pt-PT" i="1" dirty="0" err="1"/>
              <a:t>after</a:t>
            </a:r>
            <a:r>
              <a:rPr lang="pt-PT" i="1" dirty="0"/>
              <a:t> </a:t>
            </a:r>
            <a:r>
              <a:rPr lang="pt-PT" i="1" dirty="0" err="1"/>
              <a:t>read</a:t>
            </a:r>
            <a:r>
              <a:rPr lang="pt-PT" i="1" dirty="0"/>
              <a:t> (</a:t>
            </a:r>
            <a:r>
              <a:rPr lang="pt-PT" i="1" dirty="0" err="1"/>
              <a:t>WaR</a:t>
            </a:r>
            <a:r>
              <a:rPr lang="pt-PT" i="1" dirty="0"/>
              <a:t>)</a:t>
            </a:r>
            <a:r>
              <a:rPr lang="pt-PT" dirty="0"/>
              <a:t>!</a:t>
            </a:r>
          </a:p>
          <a:p>
            <a:r>
              <a:rPr lang="pt-PT" dirty="0"/>
              <a:t>Como i cresce, o valor de a[i+1] só será alterado na próxima iteração!</a:t>
            </a:r>
          </a:p>
          <a:p>
            <a:r>
              <a:rPr lang="pt-PT" dirty="0"/>
              <a:t>Código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6252859" y="2691567"/>
            <a:ext cx="2159566" cy="2154419"/>
            <a:chOff x="6387543" y="2858757"/>
            <a:chExt cx="2159566" cy="2154419"/>
          </a:xfrm>
        </p:grpSpPr>
        <p:sp>
          <p:nvSpPr>
            <p:cNvPr id="9" name="CaixaDeTexto 8"/>
            <p:cNvSpPr txBox="1"/>
            <p:nvPr/>
          </p:nvSpPr>
          <p:spPr>
            <a:xfrm>
              <a:off x="6387543" y="2858757"/>
              <a:ext cx="21595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a[0] = a[1]+1;</a:t>
              </a: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6387543" y="3388930"/>
              <a:ext cx="21595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a[1] = a[2]+1;</a:t>
              </a: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6387543" y="4037002"/>
              <a:ext cx="21595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a[2] = a[3]+1;</a:t>
              </a: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6387543" y="4613066"/>
              <a:ext cx="21595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a[3] = a[4]+1;</a:t>
              </a:r>
            </a:p>
          </p:txBody>
        </p:sp>
        <p:cxnSp>
          <p:nvCxnSpPr>
            <p:cNvPr id="13" name="Conexão recta unidireccional 12"/>
            <p:cNvCxnSpPr/>
            <p:nvPr/>
          </p:nvCxnSpPr>
          <p:spPr bwMode="auto">
            <a:xfrm flipH="1">
              <a:off x="6804248" y="3258867"/>
              <a:ext cx="998780" cy="133758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Conexão recta unidireccional 13"/>
            <p:cNvCxnSpPr/>
            <p:nvPr/>
          </p:nvCxnSpPr>
          <p:spPr bwMode="auto">
            <a:xfrm flipH="1">
              <a:off x="6804248" y="3789040"/>
              <a:ext cx="998780" cy="288032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Conexão recta unidireccional 14"/>
            <p:cNvCxnSpPr/>
            <p:nvPr/>
          </p:nvCxnSpPr>
          <p:spPr bwMode="auto">
            <a:xfrm flipH="1">
              <a:off x="6804248" y="4437112"/>
              <a:ext cx="936104" cy="267516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913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dependências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Posição de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219200"/>
                <a:ext cx="8534400" cy="1849760"/>
              </a:xfrm>
            </p:spPr>
            <p:txBody>
              <a:bodyPr/>
              <a:lstStyle/>
              <a:p>
                <a:r>
                  <a:rPr lang="pt-PT" sz="2000" dirty="0"/>
                  <a:t>Distância da dependência : diferença entre o índice de escrita e o índice de leitura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b="0" i="1" smtClean="0">
                          <a:latin typeface="Cambria Math"/>
                        </a:rPr>
                        <m:t>𝑑</m:t>
                      </m:r>
                      <m:r>
                        <a:rPr lang="pt-PT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000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sz="2000" b="0" i="1" smtClean="0">
                              <a:latin typeface="Cambria Math"/>
                            </a:rPr>
                            <m:t>𝑊</m:t>
                          </m:r>
                        </m:sup>
                      </m:sSup>
                      <m:r>
                        <a:rPr lang="pt-PT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pt-PT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0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sz="2000" b="0" i="1" smtClean="0">
                              <a:latin typeface="Cambria Math"/>
                            </a:rPr>
                            <m:t>𝑅</m:t>
                          </m:r>
                        </m:sup>
                      </m:sSup>
                    </m:oMath>
                  </m:oMathPara>
                </a14:m>
                <a:endParaRPr lang="pt-PT" sz="2000" dirty="0"/>
              </a:p>
              <a:p>
                <a:endParaRPr lang="pt-PT" sz="2000" dirty="0"/>
              </a:p>
              <a:p>
                <a:r>
                  <a:rPr lang="pt-PT" sz="2000" dirty="0"/>
                  <a:t>Se </a:t>
                </a:r>
                <a:r>
                  <a:rPr lang="pt-PT" sz="2000" i="1" dirty="0"/>
                  <a:t>d</a:t>
                </a:r>
                <a:r>
                  <a:rPr lang="pt-PT" sz="2000" dirty="0"/>
                  <a:t> &lt;= 0 não há dependências </a:t>
                </a:r>
                <a:r>
                  <a:rPr lang="pt-PT" sz="2000" dirty="0" err="1"/>
                  <a:t>RaW</a:t>
                </a:r>
                <a:r>
                  <a:rPr lang="pt-PT" sz="2000" dirty="0"/>
                  <a:t> : ciclo pode ser vectorizado</a:t>
                </a:r>
              </a:p>
            </p:txBody>
          </p:sp>
        </mc:Choice>
        <mc:Fallback xmlns="" xmlns:mv="urn:schemas-microsoft-com:mac:vml">
          <p:sp>
            <p:nvSpPr>
              <p:cNvPr id="3" name="Marcador de Posição de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219200"/>
                <a:ext cx="8534400" cy="1849760"/>
              </a:xfrm>
              <a:blipFill rotWithShape="1">
                <a:blip r:embed="rId2"/>
                <a:stretch>
                  <a:fillRect l="-714" t="-198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39</a:t>
            </a:fld>
            <a:endParaRPr lang="pt-PT" altLang="pt-PT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286371"/>
              </p:ext>
            </p:extLst>
          </p:nvPr>
        </p:nvGraphicFramePr>
        <p:xfrm>
          <a:off x="395536" y="3212976"/>
          <a:ext cx="835292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 (i=1 ; i &lt; SIZE ; i++) {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PT" sz="1800" kern="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a[i] = 2 * a[i-1]; }</a:t>
                      </a:r>
                    </a:p>
                    <a:p>
                      <a:endParaRPr lang="pt-PT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 (i=0 ; i &lt; SIZE-1 ; i++) {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PT" sz="1800" kern="0" baseline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a[i] = 2 * a[i+1]; }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 = i – (i-1) = 1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d&gt;0 =&gt; </a:t>
                      </a:r>
                      <a:r>
                        <a:rPr lang="pt-PT" sz="1800" kern="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RaW</a:t>
                      </a:r>
                      <a:endParaRPr lang="pt-PT" sz="1800" kern="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lang="pt-PT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 = i – (i+1) = -1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kern="0" dirty="0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d&lt;0 =&gt; </a:t>
                      </a:r>
                      <a:r>
                        <a:rPr lang="pt-PT" sz="1800" kern="0" dirty="0" err="1">
                          <a:solidFill>
                            <a:sysClr val="windowText" lastClr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WaR</a:t>
                      </a:r>
                      <a:endParaRPr lang="pt-PT" sz="1800" kern="0" dirty="0">
                        <a:solidFill>
                          <a:sysClr val="windowText" lastClr="0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Posição de Conteúdo 2"/>
              <p:cNvSpPr txBox="1">
                <a:spLocks/>
              </p:cNvSpPr>
              <p:nvPr/>
            </p:nvSpPr>
            <p:spPr bwMode="auto">
              <a:xfrm>
                <a:off x="395536" y="5199337"/>
                <a:ext cx="8534400" cy="9248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600">
                    <a:solidFill>
                      <a:schemeClr val="tx1"/>
                    </a:solidFill>
                    <a:latin typeface="Calibri" pitchFamily="34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>
                    <a:solidFill>
                      <a:schemeClr val="tx1"/>
                    </a:solidFill>
                    <a:latin typeface="Calibri" pitchFamily="34" charset="0"/>
                    <a:ea typeface="ＭＳ Ｐゴシック" charset="0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charset="0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charset="0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charset="0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pt-PT" sz="2000" kern="0" dirty="0"/>
                  <a:t>Nota: o sinal da distância deve respeitar a ordem de iteração.</a:t>
                </a:r>
                <a:br>
                  <a:rPr lang="pt-PT" sz="2000" kern="0" dirty="0"/>
                </a:br>
                <a:r>
                  <a:rPr lang="pt-PT" sz="2000" kern="0" dirty="0"/>
                  <a:t>Isto é, se o índice for decrementado então </a:t>
                </a:r>
                <a14:m>
                  <m:oMath xmlns:m="http://schemas.openxmlformats.org/officeDocument/2006/math">
                    <m:r>
                      <a:rPr lang="pt-PT" sz="2000" i="1">
                        <a:latin typeface="Cambria Math"/>
                      </a:rPr>
                      <m:t>𝑑</m:t>
                    </m:r>
                    <m:r>
                      <a:rPr lang="pt-PT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b="0" i="1" smtClean="0">
                            <a:latin typeface="Cambria Math"/>
                          </a:rPr>
                          <m:t>−(</m:t>
                        </m:r>
                        <m:r>
                          <a:rPr lang="pt-PT" sz="2000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pt-PT" sz="2000" i="1" smtClean="0">
                            <a:latin typeface="Cambria Math"/>
                          </a:rPr>
                          <m:t>𝑊</m:t>
                        </m:r>
                      </m:sup>
                    </m:sSup>
                    <m:r>
                      <a:rPr lang="pt-PT" sz="2000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pt-PT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sz="2000" i="1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pt-PT" sz="2000" i="1">
                            <a:latin typeface="Cambria Math"/>
                          </a:rPr>
                          <m:t>𝑅</m:t>
                        </m:r>
                      </m:sup>
                    </m:sSup>
                  </m:oMath>
                </a14:m>
                <a:r>
                  <a:rPr lang="pt-PT" sz="2000" dirty="0"/>
                  <a:t>)</a:t>
                </a:r>
              </a:p>
              <a:p>
                <a:pPr marL="0" indent="0">
                  <a:buNone/>
                </a:pPr>
                <a:endParaRPr lang="pt-PT" sz="2000" kern="0" dirty="0"/>
              </a:p>
            </p:txBody>
          </p:sp>
        </mc:Choice>
        <mc:Fallback xmlns="" xmlns:mv="urn:schemas-microsoft-com:mac:vml">
          <p:sp>
            <p:nvSpPr>
              <p:cNvPr id="8" name="Marcador de Posição de Conteú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5199337"/>
                <a:ext cx="8534400" cy="924880"/>
              </a:xfrm>
              <a:prstGeom prst="rect">
                <a:avLst/>
              </a:prstGeom>
              <a:blipFill rotWithShape="1">
                <a:blip r:embed="rId3"/>
                <a:stretch>
                  <a:fillRect l="-786" t="-3947"/>
                </a:stretch>
              </a:blipFill>
              <a:ln>
                <a:noFill/>
              </a:ln>
              <a:extLst>
                <a:ext uri="{909E8E84-426E-40DD-AFC4-6F175D3DCCD1}">
                  <a14:hiddenFill xmlns=""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a14="http://schemas.microsoft.com/office/drawing/2010/main" xmlns:mv="urn:schemas-microsoft-com:mac:vml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a14="http://schemas.microsoft.com/office/drawing/2010/main" xmlns:mv="urn:schemas-microsoft-com:mac:vml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884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381000" y="3276600"/>
            <a:ext cx="4340326" cy="230832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pt-PT" sz="1800" b="1" dirty="0" err="1">
                <a:latin typeface="Courier New"/>
                <a:cs typeface="Courier New"/>
              </a:rPr>
              <a:t>loop</a:t>
            </a:r>
            <a:r>
              <a:rPr lang="pt-PT" sz="1800" b="1" dirty="0">
                <a:latin typeface="Courier New"/>
                <a:cs typeface="Courier New"/>
              </a:rPr>
              <a:t>: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mov.v</a:t>
            </a:r>
            <a:r>
              <a:rPr lang="pt-PT" sz="1800" b="1" dirty="0">
                <a:latin typeface="Courier New"/>
                <a:cs typeface="Courier New"/>
              </a:rPr>
              <a:t> (%</a:t>
            </a:r>
            <a:r>
              <a:rPr lang="pt-PT" sz="1800" b="1" dirty="0" err="1">
                <a:latin typeface="Courier New"/>
                <a:cs typeface="Courier New"/>
              </a:rPr>
              <a:t>esi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4), %vec0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mov.v</a:t>
            </a:r>
            <a:r>
              <a:rPr lang="pt-PT" sz="1800" b="1" dirty="0">
                <a:latin typeface="Courier New"/>
                <a:cs typeface="Courier New"/>
              </a:rPr>
              <a:t> (%</a:t>
            </a:r>
            <a:r>
              <a:rPr lang="pt-PT" sz="1800" b="1" dirty="0" err="1">
                <a:latin typeface="Courier New"/>
                <a:cs typeface="Courier New"/>
              </a:rPr>
              <a:t>edi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4), %vec1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add.v</a:t>
            </a:r>
            <a:r>
              <a:rPr lang="pt-PT" sz="1800" b="1" dirty="0">
                <a:latin typeface="Courier New"/>
                <a:cs typeface="Courier New"/>
              </a:rPr>
              <a:t> %vec0, %vec1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mov.v</a:t>
            </a:r>
            <a:r>
              <a:rPr lang="pt-PT" sz="1800" b="1" dirty="0">
                <a:latin typeface="Courier New"/>
                <a:cs typeface="Courier New"/>
              </a:rPr>
              <a:t> %vec1, (%</a:t>
            </a:r>
            <a:r>
              <a:rPr lang="pt-PT" sz="1800" b="1" dirty="0" err="1">
                <a:latin typeface="Courier New"/>
                <a:cs typeface="Courier New"/>
              </a:rPr>
              <a:t>ebx</a:t>
            </a:r>
            <a:r>
              <a:rPr lang="pt-PT" sz="1800" b="1" dirty="0">
                <a:latin typeface="Courier New"/>
                <a:cs typeface="Courier New"/>
              </a:rPr>
              <a:t>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r>
              <a:rPr lang="pt-PT" sz="1800" b="1" dirty="0">
                <a:latin typeface="Courier New"/>
                <a:cs typeface="Courier New"/>
              </a:rPr>
              <a:t>, 4)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addl</a:t>
            </a:r>
            <a:r>
              <a:rPr lang="pt-PT" sz="1800" b="1" dirty="0">
                <a:latin typeface="Courier New"/>
                <a:cs typeface="Courier New"/>
              </a:rPr>
              <a:t> $N,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cmpl</a:t>
            </a:r>
            <a:r>
              <a:rPr lang="pt-PT" sz="1800" b="1" dirty="0">
                <a:latin typeface="Courier New"/>
                <a:cs typeface="Courier New"/>
              </a:rPr>
              <a:t> SIZE, %</a:t>
            </a:r>
            <a:r>
              <a:rPr lang="pt-PT" sz="1800" b="1" dirty="0" err="1">
                <a:latin typeface="Courier New"/>
                <a:cs typeface="Courier New"/>
              </a:rPr>
              <a:t>ecx</a:t>
            </a:r>
            <a:endParaRPr lang="pt-PT" sz="1800" b="1" dirty="0">
              <a:latin typeface="Courier New"/>
              <a:cs typeface="Courier New"/>
            </a:endParaRP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jl</a:t>
            </a:r>
            <a:r>
              <a:rPr lang="pt-PT" sz="1800" b="1" dirty="0">
                <a:latin typeface="Courier New"/>
                <a:cs typeface="Courier New"/>
              </a:rPr>
              <a:t> </a:t>
            </a:r>
            <a:r>
              <a:rPr lang="pt-PT" sz="1800" b="1" dirty="0" err="1">
                <a:latin typeface="Courier New"/>
                <a:cs typeface="Courier New"/>
              </a:rPr>
              <a:t>loop</a:t>
            </a:r>
            <a:endParaRPr lang="pt-PT" sz="1800" b="1" dirty="0">
              <a:latin typeface="Courier New"/>
              <a:cs typeface="Courier New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5143500" y="4343400"/>
            <a:ext cx="1296516" cy="552510"/>
            <a:chOff x="5181600" y="4343400"/>
            <a:chExt cx="1296516" cy="552510"/>
          </a:xfrm>
        </p:grpSpPr>
        <p:sp>
          <p:nvSpPr>
            <p:cNvPr id="115" name="TextBox 114"/>
            <p:cNvSpPr txBox="1"/>
            <p:nvPr/>
          </p:nvSpPr>
          <p:spPr>
            <a:xfrm>
              <a:off x="5486400" y="4343400"/>
              <a:ext cx="979536" cy="400110"/>
            </a:xfrm>
            <a:prstGeom prst="rect">
              <a:avLst/>
            </a:prstGeom>
            <a:solidFill>
              <a:srgbClr val="79977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PT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186535" y="4495800"/>
              <a:ext cx="1022751" cy="400110"/>
            </a:xfrm>
            <a:prstGeom prst="rect">
              <a:avLst/>
            </a:prstGeom>
            <a:solidFill>
              <a:srgbClr val="79977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pt-PT" b="1" dirty="0" err="1"/>
                <a:t>Op</a:t>
              </a:r>
              <a:r>
                <a:rPr lang="pt-PT" b="1" dirty="0"/>
                <a:t> x N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 flipV="1">
              <a:off x="6173316" y="4361121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17" name="Straight Connector 116"/>
            <p:cNvCxnSpPr/>
            <p:nvPr/>
          </p:nvCxnSpPr>
          <p:spPr bwMode="auto">
            <a:xfrm flipV="1">
              <a:off x="5181600" y="43434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18" name="Straight Connector 117"/>
            <p:cNvCxnSpPr/>
            <p:nvPr/>
          </p:nvCxnSpPr>
          <p:spPr bwMode="auto">
            <a:xfrm flipV="1">
              <a:off x="6173316" y="47244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sp>
        <p:nvSpPr>
          <p:cNvPr id="1741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Processamento</a:t>
            </a:r>
            <a:r>
              <a:rPr lang="en-US" altLang="pt-PT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dirty="0" err="1">
                <a:latin typeface="Calibri" pitchFamily="-109" charset="0"/>
                <a:ea typeface="ＭＳ Ｐゴシック" pitchFamily="-109" charset="-128"/>
              </a:rPr>
              <a:t>Vectorial</a:t>
            </a:r>
            <a:endParaRPr lang="en-US" altLang="pt-PT" dirty="0">
              <a:latin typeface="Calibri" pitchFamily="-109" charset="0"/>
              <a:ea typeface="ＭＳ Ｐゴシック" pitchFamily="-109" charset="-128"/>
            </a:endParaRPr>
          </a:p>
        </p:txBody>
      </p:sp>
      <p:sp>
        <p:nvSpPr>
          <p:cNvPr id="17414" name="Marcador de Posição de Conteúdo 2"/>
          <p:cNvSpPr>
            <a:spLocks noGrp="1"/>
          </p:cNvSpPr>
          <p:nvPr>
            <p:ph idx="1"/>
          </p:nvPr>
        </p:nvSpPr>
        <p:spPr>
          <a:xfrm>
            <a:off x="312827" y="956693"/>
            <a:ext cx="8534400" cy="533400"/>
          </a:xfrm>
        </p:spPr>
        <p:txBody>
          <a:bodyPr/>
          <a:lstStyle/>
          <a:p>
            <a:pPr algn="ctr">
              <a:buNone/>
            </a:pPr>
            <a:r>
              <a:rPr lang="en-US" altLang="pt-PT" sz="2400" b="1" cap="small" dirty="0">
                <a:latin typeface="Calibri" pitchFamily="-109" charset="0"/>
                <a:ea typeface="ＭＳ Ｐゴシック" pitchFamily="-109" charset="-128"/>
              </a:rPr>
              <a:t>Data Level Parallelism</a:t>
            </a:r>
            <a:endParaRPr lang="en-US" altLang="pt-PT" sz="2000" dirty="0">
              <a:latin typeface="Calibri" pitchFamily="-109" charset="0"/>
              <a:ea typeface="ＭＳ Ｐゴシック" pitchFamily="-109" charset="-128"/>
            </a:endParaRPr>
          </a:p>
          <a:p>
            <a:pPr algn="ctr">
              <a:buNone/>
            </a:pPr>
            <a:r>
              <a:rPr lang="en-US" altLang="pt-PT" sz="1800" dirty="0" err="1">
                <a:latin typeface="Calibri" pitchFamily="-109" charset="0"/>
                <a:ea typeface="ＭＳ Ｐゴシック" pitchFamily="-109" charset="-128"/>
              </a:rPr>
              <a:t>Cada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1800" dirty="0" err="1">
                <a:latin typeface="Calibri" pitchFamily="-109" charset="0"/>
                <a:ea typeface="ＭＳ Ｐゴシック" pitchFamily="-109" charset="-128"/>
              </a:rPr>
              <a:t>instrução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1800" dirty="0" err="1">
                <a:latin typeface="Calibri" pitchFamily="-109" charset="0"/>
                <a:ea typeface="ＭＳ Ｐゴシック" pitchFamily="-109" charset="-128"/>
              </a:rPr>
              <a:t>processa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1800" b="1" dirty="0">
                <a:latin typeface="Calibri" pitchFamily="-109" charset="0"/>
                <a:ea typeface="ＭＳ Ｐゴシック" pitchFamily="-109" charset="-128"/>
              </a:rPr>
              <a:t>N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</a:t>
            </a:r>
            <a:r>
              <a:rPr lang="en-US" altLang="pt-PT" sz="1800" dirty="0" err="1">
                <a:latin typeface="Calibri" pitchFamily="-109" charset="0"/>
                <a:ea typeface="ＭＳ Ｐゴシック" pitchFamily="-109" charset="-128"/>
              </a:rPr>
              <a:t>elementos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do </a:t>
            </a:r>
            <a:r>
              <a:rPr lang="en-US" altLang="pt-PT" sz="1800" dirty="0" err="1">
                <a:latin typeface="Calibri" pitchFamily="-109" charset="0"/>
                <a:ea typeface="ＭＳ Ｐゴシック" pitchFamily="-109" charset="-128"/>
              </a:rPr>
              <a:t>conjunto</a:t>
            </a:r>
            <a:r>
              <a:rPr lang="en-US" altLang="pt-PT" sz="1800" dirty="0">
                <a:latin typeface="Calibri" pitchFamily="-109" charset="0"/>
                <a:ea typeface="ＭＳ Ｐゴシック" pitchFamily="-109" charset="-128"/>
              </a:rPr>
              <a:t> de dados</a:t>
            </a:r>
          </a:p>
        </p:txBody>
      </p:sp>
      <p:sp>
        <p:nvSpPr>
          <p:cNvPr id="17415" name="Marcador de Posição d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r>
              <a:rPr lang="pt-PT" altLang="pt-PT" sz="1200">
                <a:latin typeface="Calibri" pitchFamily="-109" charset="0"/>
              </a:rPr>
              <a:t>AC – Processamento Vectorial</a:t>
            </a:r>
          </a:p>
        </p:txBody>
      </p:sp>
      <p:sp>
        <p:nvSpPr>
          <p:cNvPr id="17416" name="Marcador de Posição do Número do Diapositivo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-109" charset="-128"/>
              </a:defRPr>
            </a:lvl9pPr>
          </a:lstStyle>
          <a:p>
            <a:pPr eaLnBrk="1" hangingPunct="1"/>
            <a:fld id="{72B12A03-2C03-4B8A-AA8F-B40C865C323B}" type="slidenum">
              <a:rPr lang="pt-PT" altLang="pt-PT" sz="1200">
                <a:latin typeface="Calibri" pitchFamily="-109" charset="0"/>
              </a:rPr>
              <a:pPr eaLnBrk="1" hangingPunct="1"/>
              <a:t>4</a:t>
            </a:fld>
            <a:endParaRPr lang="pt-PT" altLang="pt-PT" sz="1200">
              <a:latin typeface="Calibri" pitchFamily="-109" charset="0"/>
            </a:endParaRPr>
          </a:p>
        </p:txBody>
      </p:sp>
      <p:cxnSp>
        <p:nvCxnSpPr>
          <p:cNvPr id="17417" name="Conexão recta 26"/>
          <p:cNvCxnSpPr>
            <a:cxnSpLocks noChangeShapeType="1"/>
          </p:cNvCxnSpPr>
          <p:nvPr/>
        </p:nvCxnSpPr>
        <p:spPr bwMode="auto">
          <a:xfrm>
            <a:off x="-1285875" y="500063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381000" y="1981200"/>
            <a:ext cx="4044697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pt-PT" sz="1800" b="1" dirty="0">
                <a:latin typeface="Courier New"/>
                <a:cs typeface="Courier New"/>
              </a:rPr>
              <a:t>for (i=0 ; i &lt; SIZE ; i++) {</a:t>
            </a:r>
          </a:p>
          <a:p>
            <a:r>
              <a:rPr lang="pt-PT" sz="1800" b="1" dirty="0">
                <a:latin typeface="Courier New"/>
                <a:cs typeface="Courier New"/>
              </a:rPr>
              <a:t>  </a:t>
            </a:r>
            <a:r>
              <a:rPr lang="pt-PT" sz="1800" b="1" dirty="0" err="1">
                <a:latin typeface="Courier New"/>
                <a:cs typeface="Courier New"/>
              </a:rPr>
              <a:t>c[i</a:t>
            </a:r>
            <a:r>
              <a:rPr lang="pt-PT" sz="1800" b="1" dirty="0">
                <a:latin typeface="Courier New"/>
                <a:cs typeface="Courier New"/>
              </a:rPr>
              <a:t>] = </a:t>
            </a:r>
            <a:r>
              <a:rPr lang="pt-PT" sz="1800" b="1" dirty="0" err="1">
                <a:latin typeface="Courier New"/>
                <a:cs typeface="Courier New"/>
              </a:rPr>
              <a:t>a[i</a:t>
            </a:r>
            <a:r>
              <a:rPr lang="pt-PT" sz="1800" b="1" dirty="0">
                <a:latin typeface="Courier New"/>
                <a:cs typeface="Courier New"/>
              </a:rPr>
              <a:t>] + </a:t>
            </a:r>
            <a:r>
              <a:rPr lang="pt-PT" sz="1800" b="1" dirty="0" err="1">
                <a:latin typeface="Courier New"/>
                <a:cs typeface="Courier New"/>
              </a:rPr>
              <a:t>b[i</a:t>
            </a:r>
            <a:r>
              <a:rPr lang="pt-PT" sz="1800" b="1" dirty="0">
                <a:latin typeface="Courier New"/>
                <a:cs typeface="Courier New"/>
              </a:rPr>
              <a:t>];</a:t>
            </a:r>
          </a:p>
          <a:p>
            <a:r>
              <a:rPr lang="pt-PT" sz="1800" b="1" dirty="0"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 rot="16200000" flipH="1">
            <a:off x="5219700" y="4076700"/>
            <a:ext cx="41910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H="1">
            <a:off x="6210300" y="4076700"/>
            <a:ext cx="419100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7315200" y="2133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7315200" y="2286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7315200" y="2438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7315200" y="2590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7315200" y="2743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7315200" y="2895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>
            <a:off x="7315200" y="3048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7315200" y="3200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7315200" y="3352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7315200" y="3505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7315200" y="3657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7315200" y="3810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>
            <a:off x="7315200" y="3962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7315200" y="4114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7315200" y="4267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7315200" y="4419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7315200" y="4572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7315200" y="4724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7315200" y="4876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>
            <a:off x="7315200" y="5029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7315200" y="5181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>
            <a:off x="7315200" y="53340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>
            <a:off x="7315200" y="54864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7315200" y="56388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7315200" y="57912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7315200" y="5943600"/>
            <a:ext cx="990600" cy="1588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81" name="Shape 80"/>
          <p:cNvCxnSpPr>
            <a:stCxn id="121" idx="2"/>
            <a:endCxn id="126" idx="1"/>
          </p:cNvCxnSpPr>
          <p:nvPr/>
        </p:nvCxnSpPr>
        <p:spPr bwMode="auto">
          <a:xfrm rot="5400000" flipH="1" flipV="1">
            <a:off x="6264068" y="4633090"/>
            <a:ext cx="426422" cy="1675842"/>
          </a:xfrm>
          <a:prstGeom prst="bentConnector4">
            <a:avLst>
              <a:gd name="adj1" fmla="val -53609"/>
              <a:gd name="adj2" fmla="val 63641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Elbow Connector 82"/>
          <p:cNvCxnSpPr>
            <a:stCxn id="39" idx="1"/>
            <a:endCxn id="42" idx="1"/>
          </p:cNvCxnSpPr>
          <p:nvPr/>
        </p:nvCxnSpPr>
        <p:spPr bwMode="auto">
          <a:xfrm rot="10800000" flipV="1">
            <a:off x="5148436" y="3080265"/>
            <a:ext cx="33723" cy="1615589"/>
          </a:xfrm>
          <a:prstGeom prst="bentConnector3">
            <a:avLst>
              <a:gd name="adj1" fmla="val 777876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Elbow Connector 84"/>
          <p:cNvCxnSpPr>
            <a:stCxn id="105" idx="2"/>
            <a:endCxn id="42" idx="0"/>
          </p:cNvCxnSpPr>
          <p:nvPr/>
        </p:nvCxnSpPr>
        <p:spPr bwMode="auto">
          <a:xfrm rot="16200000" flipH="1">
            <a:off x="5415150" y="4251139"/>
            <a:ext cx="468868" cy="20453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Rectangle 87"/>
          <p:cNvSpPr/>
          <p:nvPr/>
        </p:nvSpPr>
        <p:spPr bwMode="auto">
          <a:xfrm>
            <a:off x="7315200" y="21336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315200" y="33528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315200" y="50292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533400" y="3657600"/>
            <a:ext cx="41148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33400" y="3962400"/>
            <a:ext cx="41148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533400" y="4191000"/>
            <a:ext cx="4114800" cy="2286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533400" y="4419600"/>
            <a:ext cx="4114800" cy="381000"/>
          </a:xfrm>
          <a:prstGeom prst="rect">
            <a:avLst/>
          </a:prstGeom>
          <a:solidFill>
            <a:srgbClr val="FFFFFF">
              <a:alpha val="3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315200" y="22860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7315200" y="24384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7315200" y="25908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5182158" y="2743200"/>
            <a:ext cx="1219200" cy="533400"/>
            <a:chOff x="5105400" y="2743200"/>
            <a:chExt cx="1219200" cy="533400"/>
          </a:xfrm>
        </p:grpSpPr>
        <p:sp>
          <p:nvSpPr>
            <p:cNvPr id="86" name="TextBox 85"/>
            <p:cNvSpPr txBox="1"/>
            <p:nvPr/>
          </p:nvSpPr>
          <p:spPr>
            <a:xfrm>
              <a:off x="5410200" y="2743200"/>
              <a:ext cx="914400" cy="40011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PT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05400" y="2895600"/>
              <a:ext cx="914400" cy="36933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800" b="1" dirty="0"/>
                <a:t>vec0</a:t>
              </a: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 flipV="1">
              <a:off x="51054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 flipV="1">
              <a:off x="60198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 flipV="1">
              <a:off x="6019800" y="3124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76" name="Shape 75"/>
          <p:cNvCxnSpPr>
            <a:stCxn id="75" idx="1"/>
            <a:endCxn id="39" idx="0"/>
          </p:cNvCxnSpPr>
          <p:nvPr/>
        </p:nvCxnSpPr>
        <p:spPr bwMode="auto">
          <a:xfrm rot="10800000" flipV="1">
            <a:off x="5639358" y="2362200"/>
            <a:ext cx="1675842" cy="53340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3" name="Group 102"/>
          <p:cNvGrpSpPr/>
          <p:nvPr/>
        </p:nvGrpSpPr>
        <p:grpSpPr>
          <a:xfrm>
            <a:off x="5182158" y="3505200"/>
            <a:ext cx="1219200" cy="533400"/>
            <a:chOff x="5105400" y="2743200"/>
            <a:chExt cx="1219200" cy="533400"/>
          </a:xfrm>
        </p:grpSpPr>
        <p:sp>
          <p:nvSpPr>
            <p:cNvPr id="104" name="TextBox 103"/>
            <p:cNvSpPr txBox="1"/>
            <p:nvPr/>
          </p:nvSpPr>
          <p:spPr>
            <a:xfrm>
              <a:off x="5410200" y="2743200"/>
              <a:ext cx="914400" cy="40011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PT" b="1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105400" y="2895600"/>
              <a:ext cx="914400" cy="36933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800" b="1" dirty="0"/>
                <a:t>vec1</a:t>
              </a:r>
            </a:p>
          </p:txBody>
        </p:sp>
        <p:cxnSp>
          <p:nvCxnSpPr>
            <p:cNvPr id="106" name="Straight Connector 105"/>
            <p:cNvCxnSpPr/>
            <p:nvPr/>
          </p:nvCxnSpPr>
          <p:spPr bwMode="auto">
            <a:xfrm flipV="1">
              <a:off x="51054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flipV="1">
              <a:off x="60198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V="1">
              <a:off x="6019800" y="3124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78" name="Shape 77"/>
          <p:cNvCxnSpPr>
            <a:stCxn id="89" idx="1"/>
            <a:endCxn id="105" idx="0"/>
          </p:cNvCxnSpPr>
          <p:nvPr/>
        </p:nvCxnSpPr>
        <p:spPr bwMode="auto">
          <a:xfrm rot="10800000" flipV="1">
            <a:off x="5639358" y="3429000"/>
            <a:ext cx="1675842" cy="228600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7315200" y="32004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7315200" y="35052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7315200" y="36576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5182158" y="5162490"/>
            <a:ext cx="1219200" cy="533400"/>
            <a:chOff x="5105400" y="2743200"/>
            <a:chExt cx="1219200" cy="533400"/>
          </a:xfrm>
        </p:grpSpPr>
        <p:sp>
          <p:nvSpPr>
            <p:cNvPr id="120" name="TextBox 119"/>
            <p:cNvSpPr txBox="1"/>
            <p:nvPr/>
          </p:nvSpPr>
          <p:spPr>
            <a:xfrm>
              <a:off x="5410200" y="2743200"/>
              <a:ext cx="914400" cy="36933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pt-PT" sz="18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105400" y="2895600"/>
              <a:ext cx="914400" cy="36933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800" b="1" dirty="0"/>
                <a:t>vec1</a:t>
              </a:r>
            </a:p>
          </p:txBody>
        </p:sp>
        <p:cxnSp>
          <p:nvCxnSpPr>
            <p:cNvPr id="122" name="Straight Connector 121"/>
            <p:cNvCxnSpPr/>
            <p:nvPr/>
          </p:nvCxnSpPr>
          <p:spPr bwMode="auto">
            <a:xfrm flipV="1">
              <a:off x="51054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 flipV="1">
              <a:off x="6019800" y="2743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24" name="Straight Connector 123"/>
            <p:cNvCxnSpPr/>
            <p:nvPr/>
          </p:nvCxnSpPr>
          <p:spPr bwMode="auto">
            <a:xfrm flipV="1">
              <a:off x="6019800" y="3124200"/>
              <a:ext cx="304800" cy="152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87" name="Elbow Connector 86"/>
          <p:cNvCxnSpPr>
            <a:stCxn id="42" idx="2"/>
            <a:endCxn id="121" idx="0"/>
          </p:cNvCxnSpPr>
          <p:nvPr/>
        </p:nvCxnSpPr>
        <p:spPr bwMode="auto">
          <a:xfrm rot="5400000">
            <a:off x="5440095" y="5095174"/>
            <a:ext cx="418980" cy="20453"/>
          </a:xfrm>
          <a:prstGeom prst="bentConnector3">
            <a:avLst>
              <a:gd name="adj1" fmla="val 50000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6" name="Rectangle 125"/>
          <p:cNvSpPr/>
          <p:nvPr/>
        </p:nvSpPr>
        <p:spPr bwMode="auto">
          <a:xfrm>
            <a:off x="7315200" y="51816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315200" y="53340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7315200" y="5486400"/>
            <a:ext cx="9906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CaixaDeTexto 94"/>
          <p:cNvSpPr txBox="1"/>
          <p:nvPr/>
        </p:nvSpPr>
        <p:spPr>
          <a:xfrm>
            <a:off x="7392757" y="1783849"/>
            <a:ext cx="8354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bytes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6035799" y="2054422"/>
            <a:ext cx="936475" cy="388443"/>
            <a:chOff x="6035799" y="2054422"/>
            <a:chExt cx="936475" cy="388443"/>
          </a:xfrm>
        </p:grpSpPr>
        <p:cxnSp>
          <p:nvCxnSpPr>
            <p:cNvPr id="7" name="Conexão recta 6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8" name="CaixaDeTexto 7"/>
            <p:cNvSpPr txBox="1"/>
            <p:nvPr/>
          </p:nvSpPr>
          <p:spPr>
            <a:xfrm>
              <a:off x="6035799" y="2054422"/>
              <a:ext cx="9364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</a:t>
              </a:r>
              <a:r>
                <a:rPr lang="pt-PT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words</a:t>
              </a:r>
              <a:endParaRPr lang="pt-PT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96" name="Grupo 95"/>
          <p:cNvGrpSpPr/>
          <p:nvPr/>
        </p:nvGrpSpPr>
        <p:grpSpPr>
          <a:xfrm>
            <a:off x="6188199" y="3112565"/>
            <a:ext cx="936475" cy="388443"/>
            <a:chOff x="6035799" y="2054422"/>
            <a:chExt cx="936475" cy="388443"/>
          </a:xfrm>
        </p:grpSpPr>
        <p:cxnSp>
          <p:nvCxnSpPr>
            <p:cNvPr id="97" name="Conexão recta 96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01" name="CaixaDeTexto 100"/>
            <p:cNvSpPr txBox="1"/>
            <p:nvPr/>
          </p:nvSpPr>
          <p:spPr>
            <a:xfrm>
              <a:off x="6035799" y="2054422"/>
              <a:ext cx="9364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</a:t>
              </a:r>
              <a:r>
                <a:rPr lang="pt-PT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words</a:t>
              </a:r>
              <a:endParaRPr lang="pt-PT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9" name="Grupo 108"/>
          <p:cNvGrpSpPr/>
          <p:nvPr/>
        </p:nvGrpSpPr>
        <p:grpSpPr>
          <a:xfrm>
            <a:off x="5635775" y="5820818"/>
            <a:ext cx="936475" cy="437153"/>
            <a:chOff x="6019454" y="2286000"/>
            <a:chExt cx="936475" cy="437153"/>
          </a:xfrm>
        </p:grpSpPr>
        <p:cxnSp>
          <p:nvCxnSpPr>
            <p:cNvPr id="110" name="Conexão recta 109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11" name="CaixaDeTexto 110"/>
            <p:cNvSpPr txBox="1"/>
            <p:nvPr/>
          </p:nvSpPr>
          <p:spPr>
            <a:xfrm>
              <a:off x="6019454" y="2415376"/>
              <a:ext cx="9364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</a:t>
              </a:r>
              <a:r>
                <a:rPr lang="pt-PT" sz="14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words</a:t>
              </a:r>
              <a:endParaRPr lang="pt-PT" sz="14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25" name="Grupo 108"/>
          <p:cNvGrpSpPr/>
          <p:nvPr/>
        </p:nvGrpSpPr>
        <p:grpSpPr>
          <a:xfrm>
            <a:off x="4819996" y="4111823"/>
            <a:ext cx="589190" cy="312242"/>
            <a:chOff x="6419850" y="2130623"/>
            <a:chExt cx="589190" cy="312242"/>
          </a:xfrm>
        </p:grpSpPr>
        <p:cxnSp>
          <p:nvCxnSpPr>
            <p:cNvPr id="129" name="Conexão recta 109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30" name="CaixaDeTexto 110"/>
            <p:cNvSpPr txBox="1"/>
            <p:nvPr/>
          </p:nvSpPr>
          <p:spPr>
            <a:xfrm>
              <a:off x="6502170" y="2130623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w</a:t>
              </a:r>
            </a:p>
          </p:txBody>
        </p:sp>
      </p:grpSp>
      <p:grpSp>
        <p:nvGrpSpPr>
          <p:cNvPr id="131" name="Grupo 108"/>
          <p:cNvGrpSpPr/>
          <p:nvPr/>
        </p:nvGrpSpPr>
        <p:grpSpPr>
          <a:xfrm>
            <a:off x="5581996" y="3962400"/>
            <a:ext cx="589190" cy="312242"/>
            <a:chOff x="6419850" y="2130623"/>
            <a:chExt cx="589190" cy="312242"/>
          </a:xfrm>
        </p:grpSpPr>
        <p:cxnSp>
          <p:nvCxnSpPr>
            <p:cNvPr id="132" name="Conexão recta 109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33" name="CaixaDeTexto 110"/>
            <p:cNvSpPr txBox="1"/>
            <p:nvPr/>
          </p:nvSpPr>
          <p:spPr>
            <a:xfrm>
              <a:off x="6502170" y="2130623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w</a:t>
              </a:r>
            </a:p>
          </p:txBody>
        </p:sp>
      </p:grpSp>
      <p:grpSp>
        <p:nvGrpSpPr>
          <p:cNvPr id="134" name="Grupo 108"/>
          <p:cNvGrpSpPr/>
          <p:nvPr/>
        </p:nvGrpSpPr>
        <p:grpSpPr>
          <a:xfrm>
            <a:off x="5562600" y="4800600"/>
            <a:ext cx="589190" cy="312242"/>
            <a:chOff x="6419850" y="2130623"/>
            <a:chExt cx="589190" cy="312242"/>
          </a:xfrm>
        </p:grpSpPr>
        <p:cxnSp>
          <p:nvCxnSpPr>
            <p:cNvPr id="135" name="Conexão recta 109"/>
            <p:cNvCxnSpPr/>
            <p:nvPr/>
          </p:nvCxnSpPr>
          <p:spPr bwMode="auto">
            <a:xfrm flipH="1">
              <a:off x="6419850" y="2286000"/>
              <a:ext cx="168374" cy="156865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36" name="CaixaDeTexto 110"/>
            <p:cNvSpPr txBox="1"/>
            <p:nvPr/>
          </p:nvSpPr>
          <p:spPr>
            <a:xfrm>
              <a:off x="6502170" y="2130623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sz="14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N 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9" grpId="0" animBg="1"/>
      <p:bldP spid="90" grpId="0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75" grpId="0" animBg="1"/>
      <p:bldP spid="75" grpId="1" animBg="1"/>
      <p:bldP spid="77" grpId="0" animBg="1"/>
      <p:bldP spid="77" grpId="1" animBg="1"/>
      <p:bldP spid="80" grpId="0" animBg="1"/>
      <p:bldP spid="80" grpId="1" animBg="1"/>
      <p:bldP spid="112" grpId="0" animBg="1"/>
      <p:bldP spid="113" grpId="0" animBg="1"/>
      <p:bldP spid="114" grpId="0" animBg="1"/>
      <p:bldP spid="126" grpId="0" animBg="1"/>
      <p:bldP spid="127" grpId="0" animBg="1"/>
      <p:bldP spid="12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dependências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40</a:t>
            </a:fld>
            <a:endParaRPr lang="pt-PT" altLang="pt-PT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124744"/>
            <a:ext cx="4257897" cy="2554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i=1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c = a[i-1]*2 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a[i] = (c &gt;0 ? c : 1);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584824" y="5478385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/>
              <a:t>Write</a:t>
            </a:r>
            <a:r>
              <a:rPr lang="pt-PT" dirty="0"/>
              <a:t> </a:t>
            </a:r>
            <a:r>
              <a:rPr lang="pt-PT" i="1" dirty="0" err="1"/>
              <a:t>after</a:t>
            </a:r>
            <a:r>
              <a:rPr lang="pt-PT" i="1" dirty="0"/>
              <a:t> </a:t>
            </a:r>
            <a:r>
              <a:rPr lang="pt-PT" i="1" dirty="0" err="1"/>
              <a:t>read</a:t>
            </a:r>
            <a:endParaRPr lang="pt-PT" dirty="0"/>
          </a:p>
          <a:p>
            <a:r>
              <a:rPr lang="pt-PT" dirty="0"/>
              <a:t>Código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4914619" y="4525282"/>
            <a:ext cx="3852337" cy="930283"/>
            <a:chOff x="6387543" y="2858757"/>
            <a:chExt cx="3852337" cy="930283"/>
          </a:xfrm>
        </p:grpSpPr>
        <p:sp>
          <p:nvSpPr>
            <p:cNvPr id="9" name="CaixaDeTexto 8"/>
            <p:cNvSpPr txBox="1"/>
            <p:nvPr/>
          </p:nvSpPr>
          <p:spPr>
            <a:xfrm>
              <a:off x="6387543" y="2858757"/>
              <a:ext cx="38523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a[SIZE-1] = a[SIZE-2]*2:1;</a:t>
              </a: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6387543" y="3388930"/>
              <a:ext cx="385233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a[SIZE-2] = a[SIZE-3]*2:1;</a:t>
              </a:r>
            </a:p>
          </p:txBody>
        </p:sp>
        <p:cxnSp>
          <p:nvCxnSpPr>
            <p:cNvPr id="13" name="Conexão recta unidireccional 12"/>
            <p:cNvCxnSpPr/>
            <p:nvPr/>
          </p:nvCxnSpPr>
          <p:spPr bwMode="auto">
            <a:xfrm flipH="1">
              <a:off x="7264883" y="3258867"/>
              <a:ext cx="1656185" cy="16421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6" name="CaixaDeTexto 15"/>
          <p:cNvSpPr txBox="1"/>
          <p:nvPr/>
        </p:nvSpPr>
        <p:spPr>
          <a:xfrm>
            <a:off x="4716016" y="1124744"/>
            <a:ext cx="4257897" cy="25545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(16)));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 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c;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i=SIZE -1 ; i&gt;0; i--)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c = a[i-1]*2 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a[i] = (c &gt;0 ? c : 1);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899592" y="4525282"/>
            <a:ext cx="2723823" cy="930283"/>
            <a:chOff x="6387543" y="2858757"/>
            <a:chExt cx="2723823" cy="930283"/>
          </a:xfrm>
        </p:grpSpPr>
        <p:sp>
          <p:nvSpPr>
            <p:cNvPr id="18" name="CaixaDeTexto 17"/>
            <p:cNvSpPr txBox="1"/>
            <p:nvPr/>
          </p:nvSpPr>
          <p:spPr>
            <a:xfrm>
              <a:off x="6387543" y="2858757"/>
              <a:ext cx="27238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a[1] = a[0]*2 : 1;</a:t>
              </a: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6387543" y="3388930"/>
              <a:ext cx="27238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dirty="0">
                  <a:latin typeface="Consolas" panose="020B0609020204030204" pitchFamily="49" charset="0"/>
                  <a:cs typeface="Consolas" panose="020B0609020204030204" pitchFamily="49" charset="0"/>
                </a:rPr>
                <a:t>a[2] = a[1]*2 : 1;</a:t>
              </a:r>
            </a:p>
          </p:txBody>
        </p:sp>
        <p:cxnSp>
          <p:nvCxnSpPr>
            <p:cNvPr id="22" name="Conexão recta unidireccional 21"/>
            <p:cNvCxnSpPr/>
            <p:nvPr/>
          </p:nvCxnSpPr>
          <p:spPr bwMode="auto">
            <a:xfrm>
              <a:off x="6804248" y="3258867"/>
              <a:ext cx="936104" cy="267516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5" name="CaixaDeTexto 24"/>
          <p:cNvSpPr txBox="1"/>
          <p:nvPr/>
        </p:nvSpPr>
        <p:spPr>
          <a:xfrm>
            <a:off x="772904" y="5482846"/>
            <a:ext cx="31969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i="1" dirty="0" err="1"/>
              <a:t>read</a:t>
            </a:r>
            <a:r>
              <a:rPr lang="pt-PT" i="1" dirty="0"/>
              <a:t> </a:t>
            </a:r>
            <a:r>
              <a:rPr lang="pt-PT" i="1" dirty="0" err="1"/>
              <a:t>after</a:t>
            </a:r>
            <a:r>
              <a:rPr lang="pt-PT" i="1" dirty="0"/>
              <a:t> </a:t>
            </a:r>
            <a:r>
              <a:rPr lang="pt-PT" dirty="0" err="1"/>
              <a:t>write</a:t>
            </a:r>
            <a:r>
              <a:rPr lang="pt-PT" dirty="0"/>
              <a:t> </a:t>
            </a:r>
          </a:p>
          <a:p>
            <a:pPr algn="ctr"/>
            <a:r>
              <a:rPr lang="pt-PT" dirty="0"/>
              <a:t>Código NÃO </a:t>
            </a:r>
            <a:r>
              <a:rPr lang="pt-PT" dirty="0" err="1"/>
              <a:t>vectorizável</a:t>
            </a:r>
            <a:r>
              <a:rPr lang="pt-PT" dirty="0"/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535992" y="4009628"/>
                <a:ext cx="367074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𝑑</m:t>
                      </m:r>
                      <m:r>
                        <a:rPr lang="pt-PT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</a:rPr>
                            <m:t>𝑊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</a:rPr>
                            <m:t>𝑅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𝑖</m:t>
                      </m:r>
                      <m:r>
                        <a:rPr lang="pt-PT" b="0" i="1" smtClean="0">
                          <a:latin typeface="Cambria Math"/>
                        </a:rPr>
                        <m:t> −</m:t>
                      </m:r>
                      <m:d>
                        <m:dPr>
                          <m:ctrlPr>
                            <a:rPr lang="pt-PT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 xmlns:mv="urn:schemas-microsoft-com:mac:vml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992" y="4009628"/>
                <a:ext cx="3670748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4749742" y="4009628"/>
                <a:ext cx="419044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</a:rPr>
                        <m:t>𝑑</m:t>
                      </m:r>
                      <m:r>
                        <a:rPr lang="pt-PT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−(</m:t>
                          </m:r>
                          <m:r>
                            <a:rPr lang="pt-PT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</a:rPr>
                            <m:t>𝑊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pt-PT" i="1">
                              <a:latin typeface="Cambria Math"/>
                            </a:rPr>
                            <m:t>𝑅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)=−</m:t>
                      </m:r>
                      <m:r>
                        <a:rPr lang="pt-PT" b="0" i="1" smtClean="0">
                          <a:latin typeface="Cambria Math"/>
                        </a:rPr>
                        <m:t>𝑖</m:t>
                      </m:r>
                      <m:r>
                        <a:rPr lang="pt-PT" b="0" i="1" smtClean="0">
                          <a:latin typeface="Cambria Math"/>
                        </a:rPr>
                        <m:t>+</m:t>
                      </m:r>
                      <m:r>
                        <a:rPr lang="pt-PT" b="0" i="1" smtClean="0">
                          <a:latin typeface="Cambria Math"/>
                        </a:rPr>
                        <m:t>𝑖</m:t>
                      </m:r>
                      <m:r>
                        <a:rPr lang="pt-PT" b="0" i="1" smtClean="0">
                          <a:latin typeface="Cambria Math"/>
                        </a:rPr>
                        <m:t>−1=−1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 xmlns:mv="urn:schemas-microsoft-com:mac:vml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9742" y="4009628"/>
                <a:ext cx="4190443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846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332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3" grpId="0" animBg="1"/>
      <p:bldP spid="2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Bloqueadores </a:t>
            </a:r>
            <a:r>
              <a:rPr lang="pt-PT" dirty="0" err="1"/>
              <a:t>Auto-vectorização</a:t>
            </a:r>
            <a:r>
              <a:rPr lang="pt-PT" dirty="0"/>
              <a:t>: dependências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41</a:t>
            </a:fld>
            <a:endParaRPr lang="pt-PT" altLang="pt-PT"/>
          </a:p>
        </p:txBody>
      </p:sp>
      <p:sp>
        <p:nvSpPr>
          <p:cNvPr id="6" name="CaixaDeTexto 5"/>
          <p:cNvSpPr txBox="1"/>
          <p:nvPr/>
        </p:nvSpPr>
        <p:spPr>
          <a:xfrm>
            <a:off x="313815" y="1124744"/>
            <a:ext cx="5615640" cy="18158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#define SIZE 1000000</a:t>
            </a: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a[SIZE] __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attribute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__ ((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aligned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(32)));</a:t>
            </a:r>
          </a:p>
          <a:p>
            <a:pPr>
              <a:defRPr/>
            </a:pPr>
            <a:endParaRPr lang="pt-PT" sz="1600" dirty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loop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()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pt-PT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pt-PT" sz="1600" dirty="0">
                <a:latin typeface="Courier New" pitchFamily="49" charset="0"/>
                <a:cs typeface="Courier New" pitchFamily="49" charset="0"/>
              </a:rPr>
              <a:t> i=9 ; i&lt; SIZE ; i++) {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    a[i] = a[i-9] + 1;</a:t>
            </a:r>
          </a:p>
          <a:p>
            <a:pPr>
              <a:defRPr/>
            </a:pPr>
            <a:r>
              <a:rPr lang="pt-PT" sz="1600" dirty="0">
                <a:latin typeface="Courier New" pitchFamily="49" charset="0"/>
                <a:cs typeface="Courier New" pitchFamily="49" charset="0"/>
              </a:rPr>
              <a:t>} }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11560" y="38831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 = i – (i-9) = 9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d&gt;0 =&gt; </a:t>
            </a:r>
            <a:r>
              <a:rPr lang="pt-PT" kern="0" dirty="0" err="1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RaW</a:t>
            </a:r>
            <a:endParaRPr lang="pt-PT" kern="0" dirty="0">
              <a:solidFill>
                <a:sysClr val="windowText" lastClr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04800" y="3061492"/>
            <a:ext cx="6571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Máquina AVX: largura das unidades funcionais W= 8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611560" y="476505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kern="0" dirty="0">
                <a:solidFill>
                  <a:sysClr val="windowText" lastClr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Mas d&gt;W ; 9 &gt; 8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313815" y="5306674"/>
            <a:ext cx="6571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Código </a:t>
            </a:r>
            <a:r>
              <a:rPr lang="pt-PT" dirty="0" err="1"/>
              <a:t>vectorizável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261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Processamento Vectorial: Linhas de Orientação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err="1"/>
              <a:t>Usar</a:t>
            </a:r>
            <a:r>
              <a:rPr lang="en-US" sz="2400" dirty="0"/>
              <a:t> </a:t>
            </a:r>
            <a:r>
              <a:rPr lang="en-US" sz="2400" dirty="0" err="1"/>
              <a:t>ciclos</a:t>
            </a:r>
            <a:r>
              <a:rPr lang="en-US" sz="2400" dirty="0"/>
              <a:t> “for” </a:t>
            </a:r>
            <a:r>
              <a:rPr lang="en-US" sz="2400" dirty="0" err="1"/>
              <a:t>contáveis</a:t>
            </a:r>
            <a:r>
              <a:rPr lang="en-US" sz="2400" dirty="0"/>
              <a:t>: </a:t>
            </a:r>
            <a:r>
              <a:rPr lang="en-US" sz="2400" dirty="0" err="1"/>
              <a:t>pontos</a:t>
            </a:r>
            <a:r>
              <a:rPr lang="en-US" sz="2400" dirty="0"/>
              <a:t> </a:t>
            </a:r>
            <a:r>
              <a:rPr lang="en-US" sz="2400" dirty="0" err="1"/>
              <a:t>únicos</a:t>
            </a:r>
            <a:r>
              <a:rPr lang="en-US" sz="2400" dirty="0"/>
              <a:t> de entrada e </a:t>
            </a:r>
            <a:r>
              <a:rPr lang="en-US" sz="2400" dirty="0" err="1"/>
              <a:t>saída</a:t>
            </a:r>
            <a:r>
              <a:rPr lang="en-US" sz="2400" dirty="0"/>
              <a:t>;</a:t>
            </a:r>
          </a:p>
          <a:p>
            <a:pPr>
              <a:spcBef>
                <a:spcPts val="1800"/>
              </a:spcBef>
            </a:pPr>
            <a:r>
              <a:rPr lang="en-US" sz="2400" dirty="0" err="1"/>
              <a:t>Evitar</a:t>
            </a:r>
            <a:r>
              <a:rPr lang="en-US" sz="2400" dirty="0"/>
              <a:t> </a:t>
            </a:r>
            <a:r>
              <a:rPr lang="en-US" sz="2400" dirty="0" err="1"/>
              <a:t>estruturas</a:t>
            </a:r>
            <a:r>
              <a:rPr lang="en-US" sz="2400" dirty="0"/>
              <a:t> </a:t>
            </a:r>
            <a:r>
              <a:rPr lang="en-US" sz="2400" dirty="0" err="1"/>
              <a:t>condicionais</a:t>
            </a:r>
            <a:r>
              <a:rPr lang="en-US" sz="2400" dirty="0"/>
              <a:t>; no </a:t>
            </a:r>
            <a:r>
              <a:rPr lang="en-US" sz="2400" dirty="0" err="1"/>
              <a:t>entanto</a:t>
            </a:r>
            <a:r>
              <a:rPr lang="en-US" sz="2400" dirty="0"/>
              <a:t>, </a:t>
            </a:r>
            <a:r>
              <a:rPr lang="en-US" sz="2400" dirty="0" err="1"/>
              <a:t>máscaras</a:t>
            </a:r>
            <a:r>
              <a:rPr lang="en-US" sz="2400" dirty="0"/>
              <a:t> </a:t>
            </a:r>
            <a:r>
              <a:rPr lang="en-US" sz="2400" dirty="0" err="1"/>
              <a:t>são</a:t>
            </a:r>
            <a:r>
              <a:rPr lang="en-US" sz="2400" dirty="0"/>
              <a:t> </a:t>
            </a:r>
            <a:r>
              <a:rPr lang="en-US" sz="2400" dirty="0" err="1"/>
              <a:t>vectorizáveis</a:t>
            </a:r>
            <a:r>
              <a:rPr lang="en-US" sz="2400" dirty="0"/>
              <a:t>;</a:t>
            </a:r>
          </a:p>
          <a:p>
            <a:pPr>
              <a:spcBef>
                <a:spcPts val="1800"/>
              </a:spcBef>
            </a:pPr>
            <a:r>
              <a:rPr lang="en-US" sz="2400" dirty="0" err="1"/>
              <a:t>Evitar</a:t>
            </a:r>
            <a:r>
              <a:rPr lang="en-US" sz="2400" dirty="0"/>
              <a:t> </a:t>
            </a:r>
            <a:r>
              <a:rPr lang="en-US" sz="2400" dirty="0" err="1"/>
              <a:t>dependências</a:t>
            </a:r>
            <a:r>
              <a:rPr lang="en-US" sz="2400" dirty="0"/>
              <a:t>, </a:t>
            </a:r>
            <a:r>
              <a:rPr lang="en-US" sz="2400" dirty="0" err="1"/>
              <a:t>especialmente</a:t>
            </a:r>
            <a:r>
              <a:rPr lang="en-US" sz="2400" dirty="0"/>
              <a:t> do </a:t>
            </a:r>
            <a:r>
              <a:rPr lang="en-US" sz="2400" dirty="0" err="1"/>
              <a:t>tipo</a:t>
            </a:r>
            <a:r>
              <a:rPr lang="en-US" sz="2400" dirty="0"/>
              <a:t> “read-after-write”</a:t>
            </a:r>
          </a:p>
          <a:p>
            <a:pPr>
              <a:spcBef>
                <a:spcPts val="1800"/>
              </a:spcBef>
            </a:pPr>
            <a:r>
              <a:rPr lang="en-US" sz="2400" dirty="0" err="1"/>
              <a:t>Evitar</a:t>
            </a:r>
            <a:r>
              <a:rPr lang="en-US" sz="2400" dirty="0"/>
              <a:t> a </a:t>
            </a:r>
            <a:r>
              <a:rPr lang="en-US" sz="2400" dirty="0" err="1"/>
              <a:t>utilização</a:t>
            </a:r>
            <a:r>
              <a:rPr lang="en-US" sz="2400" dirty="0"/>
              <a:t> de </a:t>
            </a:r>
            <a:r>
              <a:rPr lang="en-US" sz="2400" dirty="0" err="1"/>
              <a:t>apontadores</a:t>
            </a:r>
            <a:r>
              <a:rPr lang="en-US" sz="2400" dirty="0"/>
              <a:t> e </a:t>
            </a:r>
            <a:r>
              <a:rPr lang="en-US" sz="2400" dirty="0" err="1"/>
              <a:t>prevenir</a:t>
            </a:r>
            <a:r>
              <a:rPr lang="en-US" sz="2400" dirty="0"/>
              <a:t> </a:t>
            </a:r>
            <a:r>
              <a:rPr lang="en-US" sz="2400" i="1" dirty="0"/>
              <a:t>aliasing</a:t>
            </a:r>
            <a:endParaRPr lang="en-US" sz="2400" dirty="0"/>
          </a:p>
          <a:p>
            <a:pPr>
              <a:spcBef>
                <a:spcPts val="1800"/>
              </a:spcBef>
            </a:pPr>
            <a:r>
              <a:rPr lang="pt-PT" sz="2400" dirty="0"/>
              <a:t>Usar acessos à memória eficientes:</a:t>
            </a:r>
          </a:p>
          <a:p>
            <a:pPr lvl="1"/>
            <a:r>
              <a:rPr lang="en-US" sz="2000" dirty="0" err="1"/>
              <a:t>Ciclo</a:t>
            </a:r>
            <a:r>
              <a:rPr lang="en-US" sz="2000" dirty="0"/>
              <a:t> </a:t>
            </a:r>
            <a:r>
              <a:rPr lang="en-US" sz="2000" dirty="0" err="1"/>
              <a:t>mais</a:t>
            </a:r>
            <a:r>
              <a:rPr lang="en-US" sz="2000" dirty="0"/>
              <a:t> </a:t>
            </a:r>
            <a:r>
              <a:rPr lang="en-US" sz="2000" dirty="0" err="1"/>
              <a:t>aninhado</a:t>
            </a:r>
            <a:r>
              <a:rPr lang="en-US" sz="2000" dirty="0"/>
              <a:t> com </a:t>
            </a:r>
            <a:r>
              <a:rPr lang="en-US" sz="2000" i="1" dirty="0"/>
              <a:t>stride </a:t>
            </a:r>
            <a:r>
              <a:rPr lang="en-US" sz="2000" dirty="0"/>
              <a:t>1 (dados </a:t>
            </a:r>
            <a:r>
              <a:rPr lang="en-US" sz="2000" dirty="0" err="1"/>
              <a:t>consecutivos</a:t>
            </a:r>
            <a:r>
              <a:rPr lang="en-US" sz="2000" dirty="0"/>
              <a:t>)</a:t>
            </a:r>
          </a:p>
          <a:p>
            <a:pPr lvl="1"/>
            <a:r>
              <a:rPr lang="en-US" sz="2000" dirty="0" err="1"/>
              <a:t>Alinhar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dados a </a:t>
            </a:r>
            <a:r>
              <a:rPr lang="en-US" sz="2000" dirty="0" err="1"/>
              <a:t>múltiplos</a:t>
            </a:r>
            <a:r>
              <a:rPr lang="en-US" sz="2000" dirty="0"/>
              <a:t> de 32 </a:t>
            </a:r>
            <a:r>
              <a:rPr lang="en-US" sz="1800" dirty="0"/>
              <a:t>(Intel® AVX)</a:t>
            </a:r>
            <a:r>
              <a:rPr lang="en-US" sz="2000" dirty="0"/>
              <a:t> </a:t>
            </a:r>
          </a:p>
          <a:p>
            <a:endParaRPr lang="pt-PT" sz="2400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42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205930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Processamento Vectorial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60848"/>
            <a:ext cx="8534400" cy="4035152"/>
          </a:xfrm>
        </p:spPr>
        <p:txBody>
          <a:bodyPr/>
          <a:lstStyle/>
          <a:p>
            <a:r>
              <a:rPr lang="pt-PT" b="1" dirty="0"/>
              <a:t>#I</a:t>
            </a:r>
            <a:r>
              <a:rPr lang="pt-PT" dirty="0"/>
              <a:t> – reduz, cada instrução processa </a:t>
            </a:r>
            <a:r>
              <a:rPr lang="pt-PT" b="1" dirty="0"/>
              <a:t>N</a:t>
            </a:r>
            <a:r>
              <a:rPr lang="pt-PT" dirty="0"/>
              <a:t> elementos de dados</a:t>
            </a:r>
            <a:endParaRPr lang="pt-PT" b="1" dirty="0"/>
          </a:p>
          <a:p>
            <a:endParaRPr lang="pt-PT" dirty="0"/>
          </a:p>
          <a:p>
            <a:r>
              <a:rPr lang="pt-PT" b="1" dirty="0"/>
              <a:t>CPI </a:t>
            </a:r>
          </a:p>
          <a:p>
            <a:pPr lvl="1">
              <a:spcAft>
                <a:spcPts val="600"/>
              </a:spcAft>
            </a:pPr>
            <a:r>
              <a:rPr lang="pt-PT" dirty="0"/>
              <a:t>as unidades funcionais </a:t>
            </a:r>
            <a:r>
              <a:rPr lang="pt-PT" dirty="0" err="1"/>
              <a:t>vectoriais</a:t>
            </a:r>
            <a:r>
              <a:rPr lang="pt-PT" dirty="0"/>
              <a:t> realizam as </a:t>
            </a:r>
            <a:r>
              <a:rPr lang="pt-PT" b="1" dirty="0"/>
              <a:t>N</a:t>
            </a:r>
            <a:r>
              <a:rPr lang="pt-PT" dirty="0"/>
              <a:t> operações em paralelo, contribuindo para </a:t>
            </a:r>
            <a:r>
              <a:rPr lang="pt-PT" b="1" dirty="0"/>
              <a:t>manter o CPI</a:t>
            </a:r>
          </a:p>
          <a:p>
            <a:pPr lvl="1"/>
            <a:r>
              <a:rPr lang="pt-PT" b="1" dirty="0"/>
              <a:t>mas </a:t>
            </a:r>
            <a:r>
              <a:rPr lang="pt-PT" dirty="0"/>
              <a:t>a quantidade de dados a transferir de e para a memória por unidade de tempo (por instrução / ciclo do relógio) aumenta, contribuindo para </a:t>
            </a:r>
            <a:r>
              <a:rPr lang="pt-PT" b="1" dirty="0"/>
              <a:t>aumentar o CPI</a:t>
            </a:r>
          </a:p>
          <a:p>
            <a:pPr marL="457200" lvl="1" indent="0">
              <a:buNone/>
            </a:pPr>
            <a:endParaRPr lang="pt-PT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5</a:t>
            </a:fld>
            <a:endParaRPr lang="pt-PT" altLang="pt-PT"/>
          </a:p>
        </p:txBody>
      </p:sp>
      <p:graphicFrame>
        <p:nvGraphicFramePr>
          <p:cNvPr id="7" name="Objecto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54886574"/>
              </p:ext>
            </p:extLst>
          </p:nvPr>
        </p:nvGraphicFramePr>
        <p:xfrm>
          <a:off x="2411760" y="1196752"/>
          <a:ext cx="380206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2" imgW="1180800" imgH="228600" progId="Equation.3">
                  <p:embed/>
                </p:oleObj>
              </mc:Choice>
              <mc:Fallback>
                <p:oleObj name="Equação" r:id="rId2" imgW="1180800" imgH="228600" progId="Equation.3">
                  <p:embed/>
                  <p:pic>
                    <p:nvPicPr>
                      <p:cNvPr id="7" name="Objecto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196752"/>
                        <a:ext cx="3802063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Paralelismo – Taxonomia de </a:t>
            </a:r>
            <a:r>
              <a:rPr lang="pt-PT" dirty="0" err="1"/>
              <a:t>Flynn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6</a:t>
            </a:fld>
            <a:endParaRPr lang="pt-PT" altLang="pt-PT"/>
          </a:p>
        </p:txBody>
      </p:sp>
      <p:sp>
        <p:nvSpPr>
          <p:cNvPr id="6" name="Rectangle 5"/>
          <p:cNvSpPr/>
          <p:nvPr/>
        </p:nvSpPr>
        <p:spPr bwMode="auto">
          <a:xfrm>
            <a:off x="2667000" y="1981199"/>
            <a:ext cx="1800000" cy="1800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dirty="0"/>
              <a:t>SISD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(escalar)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753200" y="1981200"/>
            <a:ext cx="1800000" cy="1800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dirty="0"/>
              <a:t>SIMD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(vectorial)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67000" y="4067400"/>
            <a:ext cx="1800000" cy="1800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dirty="0"/>
              <a:t>MISD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(??)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724400" y="4067400"/>
            <a:ext cx="1800000" cy="1800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dirty="0"/>
              <a:t>MIMD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(</a:t>
            </a:r>
            <a:r>
              <a:rPr kumimoji="0" lang="pt-PT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multi</a:t>
            </a:r>
            <a:r>
              <a:rPr kumimoji="0" lang="pt-PT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core</a:t>
            </a:r>
            <a:r>
              <a:rPr kumimoji="0" lang="pt-PT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)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667000" y="4038600"/>
            <a:ext cx="1828800" cy="1828800"/>
            <a:chOff x="2133600" y="4114800"/>
            <a:chExt cx="1828800" cy="1828800"/>
          </a:xfrm>
        </p:grpSpPr>
        <p:cxnSp>
          <p:nvCxnSpPr>
            <p:cNvPr id="11" name="Straight Connector 10"/>
            <p:cNvCxnSpPr/>
            <p:nvPr/>
          </p:nvCxnSpPr>
          <p:spPr bwMode="auto">
            <a:xfrm rot="16200000" flipH="1">
              <a:off x="2133600" y="4114800"/>
              <a:ext cx="1828800" cy="1828800"/>
            </a:xfrm>
            <a:prstGeom prst="line">
              <a:avLst/>
            </a:prstGeom>
            <a:noFill/>
            <a:ln w="635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rot="5400000">
              <a:off x="2095500" y="4152900"/>
              <a:ext cx="1828800" cy="1752600"/>
            </a:xfrm>
            <a:prstGeom prst="line">
              <a:avLst/>
            </a:prstGeom>
            <a:noFill/>
            <a:ln w="635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</p:grpSp>
      <p:cxnSp>
        <p:nvCxnSpPr>
          <p:cNvPr id="17" name="Straight Arrow Connector 16"/>
          <p:cNvCxnSpPr/>
          <p:nvPr/>
        </p:nvCxnSpPr>
        <p:spPr bwMode="auto">
          <a:xfrm>
            <a:off x="1676400" y="1676400"/>
            <a:ext cx="58674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5400000">
            <a:off x="-304800" y="3733800"/>
            <a:ext cx="4724400" cy="1588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819400" y="1143000"/>
            <a:ext cx="14252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err="1"/>
              <a:t>single</a:t>
            </a:r>
            <a:r>
              <a:rPr lang="pt-PT" dirty="0"/>
              <a:t> data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1143000"/>
            <a:ext cx="1638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err="1"/>
              <a:t>multiple</a:t>
            </a:r>
            <a:r>
              <a:rPr lang="pt-PT" dirty="0"/>
              <a:t>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0" y="2590800"/>
            <a:ext cx="13536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err="1"/>
              <a:t>single</a:t>
            </a:r>
            <a:endParaRPr lang="pt-PT" dirty="0"/>
          </a:p>
          <a:p>
            <a:pPr algn="ctr"/>
            <a:r>
              <a:rPr lang="pt-PT" dirty="0" err="1"/>
              <a:t>instruction</a:t>
            </a:r>
            <a:endParaRPr lang="pt-PT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" y="4549914"/>
            <a:ext cx="13536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dirty="0" err="1"/>
              <a:t>multiple</a:t>
            </a:r>
            <a:endParaRPr lang="pt-PT" dirty="0"/>
          </a:p>
          <a:p>
            <a:pPr algn="ctr"/>
            <a:r>
              <a:rPr lang="pt-PT" dirty="0" err="1"/>
              <a:t>instruction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i="1" dirty="0">
                <a:latin typeface="Calibri" pitchFamily="-103" charset="0"/>
              </a:rPr>
              <a:t>Intel SSE</a:t>
            </a:r>
          </a:p>
        </p:txBody>
      </p:sp>
      <p:sp>
        <p:nvSpPr>
          <p:cNvPr id="6147" name="Marcador de Posição do Número do Diapositivo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47F5E9-FBFE-CB49-A9DD-82FCF478830E}" type="slidenum">
              <a:rPr lang="pt-PT"/>
              <a:pPr/>
              <a:t>7</a:t>
            </a:fld>
            <a:endParaRPr lang="pt-PT"/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latin typeface="Calibri" pitchFamily="-103" charset="0"/>
              </a:rPr>
              <a:t>1994 – Pentium II e Pentium with MMX – </a:t>
            </a:r>
            <a:r>
              <a:rPr lang="en-US" sz="2000" dirty="0" err="1">
                <a:latin typeface="Calibri" pitchFamily="-103" charset="0"/>
              </a:rPr>
              <a:t>MultiMedia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eXtensions</a:t>
            </a:r>
            <a:br>
              <a:rPr lang="en-US" sz="2000" dirty="0">
                <a:latin typeface="Calibri" pitchFamily="-103" charset="0"/>
              </a:rPr>
            </a:br>
            <a:r>
              <a:rPr lang="en-US" sz="2000" dirty="0">
                <a:latin typeface="Calibri" pitchFamily="-103" charset="0"/>
              </a:rPr>
              <a:t>8 </a:t>
            </a:r>
            <a:r>
              <a:rPr lang="en-US" sz="2000" dirty="0" err="1">
                <a:latin typeface="Calibri" pitchFamily="-103" charset="0"/>
              </a:rPr>
              <a:t>registos</a:t>
            </a:r>
            <a:r>
              <a:rPr lang="en-US" sz="2000" dirty="0">
                <a:latin typeface="Calibri" pitchFamily="-103" charset="0"/>
              </a:rPr>
              <a:t> de 64 bits (%mm0 .. %mm7) que </a:t>
            </a:r>
            <a:r>
              <a:rPr lang="en-US" sz="2000" dirty="0" err="1">
                <a:latin typeface="Calibri" pitchFamily="-103" charset="0"/>
              </a:rPr>
              <a:t>mapeiam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nos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registos</a:t>
            </a:r>
            <a:r>
              <a:rPr lang="en-US" sz="2000" dirty="0">
                <a:latin typeface="Calibri" pitchFamily="-103" charset="0"/>
              </a:rPr>
              <a:t> de </a:t>
            </a:r>
            <a:r>
              <a:rPr lang="en-US" sz="2000" dirty="0" err="1">
                <a:latin typeface="Calibri" pitchFamily="-103" charset="0"/>
              </a:rPr>
              <a:t>vírgula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flutuante</a:t>
            </a:r>
            <a:r>
              <a:rPr lang="en-US" sz="2000" dirty="0">
                <a:latin typeface="Calibri" pitchFamily="-103" charset="0"/>
              </a:rPr>
              <a:t> (%st0 .. %st7)  ;  </a:t>
            </a:r>
            <a:r>
              <a:rPr lang="en-US" sz="2000" dirty="0" err="1">
                <a:latin typeface="Calibri" pitchFamily="-103" charset="0"/>
              </a:rPr>
              <a:t>apenas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operações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sobre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inteiros</a:t>
            </a: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latin typeface="Calibri" pitchFamily="-103" charset="0"/>
              </a:rPr>
              <a:t>1995 – </a:t>
            </a:r>
            <a:r>
              <a:rPr lang="en-US" sz="2000" dirty="0" err="1">
                <a:latin typeface="Calibri" pitchFamily="-103" charset="0"/>
              </a:rPr>
              <a:t>Introdução</a:t>
            </a:r>
            <a:r>
              <a:rPr lang="en-US" sz="2000" dirty="0">
                <a:latin typeface="Calibri" pitchFamily="-103" charset="0"/>
              </a:rPr>
              <a:t> de Streaming </a:t>
            </a:r>
            <a:r>
              <a:rPr lang="en-US" sz="2000" dirty="0" err="1">
                <a:latin typeface="Calibri" pitchFamily="-103" charset="0"/>
              </a:rPr>
              <a:t>Simd</a:t>
            </a:r>
            <a:r>
              <a:rPr lang="en-US" sz="2000" dirty="0">
                <a:latin typeface="Calibri" pitchFamily="-103" charset="0"/>
              </a:rPr>
              <a:t> Extensions (SSE) no Pentium III</a:t>
            </a:r>
            <a:br>
              <a:rPr lang="en-US" sz="2000" dirty="0">
                <a:latin typeface="Calibri" pitchFamily="-103" charset="0"/>
              </a:rPr>
            </a:br>
            <a:r>
              <a:rPr lang="en-US" sz="2000" dirty="0">
                <a:latin typeface="Calibri" pitchFamily="-103" charset="0"/>
              </a:rPr>
              <a:t>8 </a:t>
            </a:r>
            <a:r>
              <a:rPr lang="en-US" sz="2000" dirty="0" err="1">
                <a:latin typeface="Calibri" pitchFamily="-103" charset="0"/>
              </a:rPr>
              <a:t>novos</a:t>
            </a:r>
            <a:r>
              <a:rPr lang="en-US" sz="2000" dirty="0">
                <a:latin typeface="Calibri" pitchFamily="-103" charset="0"/>
              </a:rPr>
              <a:t> </a:t>
            </a:r>
            <a:r>
              <a:rPr lang="en-US" sz="2000" dirty="0" err="1">
                <a:latin typeface="Calibri" pitchFamily="-103" charset="0"/>
              </a:rPr>
              <a:t>registos</a:t>
            </a:r>
            <a:r>
              <a:rPr lang="en-US" sz="2000" dirty="0">
                <a:latin typeface="Calibri" pitchFamily="-103" charset="0"/>
              </a:rPr>
              <a:t> de 128 bits (%xmm0 .. %xmm7) e </a:t>
            </a:r>
            <a:r>
              <a:rPr lang="en-US" sz="2000" dirty="0" err="1">
                <a:latin typeface="Calibri" pitchFamily="-103" charset="0"/>
              </a:rPr>
              <a:t>operações</a:t>
            </a:r>
            <a:r>
              <a:rPr lang="en-US" sz="2000" dirty="0">
                <a:latin typeface="Calibri" pitchFamily="-103" charset="0"/>
              </a:rPr>
              <a:t> FP</a:t>
            </a:r>
          </a:p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latin typeface="Calibri" pitchFamily="-103" charset="0"/>
              </a:rPr>
              <a:t>2000 – </a:t>
            </a:r>
            <a:r>
              <a:rPr lang="en-US" sz="2000" dirty="0" err="1">
                <a:latin typeface="Calibri" pitchFamily="-103" charset="0"/>
              </a:rPr>
              <a:t>Introdução</a:t>
            </a:r>
            <a:r>
              <a:rPr lang="en-US" sz="2000" dirty="0">
                <a:latin typeface="Calibri" pitchFamily="-103" charset="0"/>
              </a:rPr>
              <a:t> de SSE2 no Pentium IV</a:t>
            </a:r>
          </a:p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latin typeface="Calibri" pitchFamily="-103" charset="0"/>
              </a:rPr>
              <a:t>2004 - </a:t>
            </a:r>
            <a:r>
              <a:rPr lang="en-US" sz="2000" dirty="0" err="1">
                <a:latin typeface="Calibri" pitchFamily="-103" charset="0"/>
              </a:rPr>
              <a:t>Introdução</a:t>
            </a:r>
            <a:r>
              <a:rPr lang="en-US" sz="2000" dirty="0">
                <a:latin typeface="Calibri" pitchFamily="-103" charset="0"/>
              </a:rPr>
              <a:t> de SSE3 no Pentium IV HT</a:t>
            </a:r>
          </a:p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  <a:p>
            <a:pPr eaLnBrk="1" hangingPunct="1">
              <a:buFontTx/>
              <a:buNone/>
            </a:pPr>
            <a:r>
              <a:rPr lang="en-US" sz="2000" dirty="0">
                <a:latin typeface="Calibri" pitchFamily="-103" charset="0"/>
              </a:rPr>
              <a:t>2007 - </a:t>
            </a:r>
            <a:r>
              <a:rPr lang="en-US" sz="2000" dirty="0" err="1">
                <a:latin typeface="Calibri" pitchFamily="-103" charset="0"/>
              </a:rPr>
              <a:t>Introdução</a:t>
            </a:r>
            <a:r>
              <a:rPr lang="en-US" sz="2000" dirty="0">
                <a:latin typeface="Calibri" pitchFamily="-103" charset="0"/>
              </a:rPr>
              <a:t> de SSE4</a:t>
            </a:r>
          </a:p>
          <a:p>
            <a:pPr eaLnBrk="1" hangingPunct="1">
              <a:buFontTx/>
              <a:buNone/>
            </a:pPr>
            <a:endParaRPr lang="en-US" sz="2000" dirty="0">
              <a:latin typeface="Calibri" pitchFamily="-103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Intel SSE  - </a:t>
            </a:r>
            <a:r>
              <a:rPr lang="pt-PT" dirty="0" err="1"/>
              <a:t>Streaming</a:t>
            </a:r>
            <a:r>
              <a:rPr lang="pt-PT" dirty="0"/>
              <a:t> SIMD </a:t>
            </a:r>
            <a:r>
              <a:rPr lang="pt-PT" dirty="0" err="1"/>
              <a:t>Extensions</a:t>
            </a:r>
            <a:r>
              <a:rPr lang="pt-PT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8</a:t>
            </a:fld>
            <a:endParaRPr lang="pt-PT" altLang="pt-PT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4114800" y="3124200"/>
            <a:ext cx="4800600" cy="3016250"/>
            <a:chOff x="268" y="2216"/>
            <a:chExt cx="2941" cy="1753"/>
          </a:xfrm>
        </p:grpSpPr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8" y="3725"/>
              <a:ext cx="2941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8" y="2216"/>
              <a:ext cx="2941" cy="1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410200" y="2743200"/>
            <a:ext cx="196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err="1"/>
              <a:t>Tipos</a:t>
            </a:r>
            <a:r>
              <a:rPr lang="en-US" dirty="0"/>
              <a:t> de Dados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1219200"/>
          </a:xfrm>
        </p:spPr>
        <p:txBody>
          <a:bodyPr/>
          <a:lstStyle/>
          <a:p>
            <a:r>
              <a:rPr lang="pt-PT" sz="2400" dirty="0"/>
              <a:t>SSE adiciona à arquitectura Intel 8 registos de 128 </a:t>
            </a:r>
            <a:r>
              <a:rPr lang="pt-PT" sz="2400" i="1" dirty="0"/>
              <a:t>bits: %xmm0 .. %xmm7</a:t>
            </a:r>
          </a:p>
          <a:p>
            <a:r>
              <a:rPr lang="pt-PT" sz="2400" dirty="0"/>
              <a:t>adiciona ainda instruções para operar sobre vectores de vários tipos de dados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819400"/>
            <a:ext cx="3251200" cy="3251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Intel </a:t>
            </a:r>
            <a:r>
              <a:rPr lang="pt-PT" dirty="0" err="1"/>
              <a:t>Advanced</a:t>
            </a:r>
            <a:r>
              <a:rPr lang="pt-PT" dirty="0"/>
              <a:t> Vector </a:t>
            </a:r>
            <a:r>
              <a:rPr lang="pt-PT" dirty="0" err="1"/>
              <a:t>Extensions</a:t>
            </a:r>
            <a:r>
              <a:rPr lang="pt-PT" dirty="0"/>
              <a:t> (AVX)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08720"/>
            <a:ext cx="8534400" cy="237626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t-PT" sz="2000" dirty="0"/>
              <a:t>Intel AVX – 16 registos </a:t>
            </a:r>
            <a:r>
              <a:rPr lang="pt-PT" sz="2000" dirty="0">
                <a:latin typeface="Courier New"/>
                <a:cs typeface="Courier New"/>
              </a:rPr>
              <a:t>YMM0..YMM15 </a:t>
            </a:r>
            <a:r>
              <a:rPr lang="pt-PT" sz="2000" dirty="0"/>
              <a:t>de 256 </a:t>
            </a:r>
            <a:r>
              <a:rPr lang="pt-PT" sz="2000" i="1" dirty="0"/>
              <a:t>bits</a:t>
            </a:r>
            <a:br>
              <a:rPr lang="pt-PT" sz="2000" i="1" dirty="0"/>
            </a:br>
            <a:r>
              <a:rPr lang="pt-PT" sz="1800" i="1" dirty="0"/>
              <a:t>incluindo todas as operações e tipos de dados SSE, referido como AVX128</a:t>
            </a:r>
            <a:br>
              <a:rPr lang="pt-PT" sz="2000" i="1" dirty="0"/>
            </a:br>
            <a:r>
              <a:rPr lang="pt-PT" sz="1800" i="1" dirty="0"/>
              <a:t>(</a:t>
            </a:r>
            <a:r>
              <a:rPr lang="pt-PT" sz="1800" i="1" dirty="0" err="1"/>
              <a:t>Sandy</a:t>
            </a:r>
            <a:r>
              <a:rPr lang="pt-PT" sz="1800" i="1" dirty="0"/>
              <a:t> Bridge, 2011)</a:t>
            </a:r>
          </a:p>
          <a:p>
            <a:pPr>
              <a:spcAft>
                <a:spcPts val="600"/>
              </a:spcAft>
            </a:pPr>
            <a:r>
              <a:rPr lang="pt-PT" sz="2000" dirty="0"/>
              <a:t>Intel AVX2 – suporte para inteiros e </a:t>
            </a:r>
            <a:r>
              <a:rPr lang="pt-PT" sz="2000" i="1" dirty="0" err="1"/>
              <a:t>Fused-Multiply-Add</a:t>
            </a:r>
            <a:r>
              <a:rPr lang="pt-PT" sz="2000" i="1" dirty="0"/>
              <a:t> (FMA)</a:t>
            </a:r>
            <a:r>
              <a:rPr lang="pt-PT" sz="2000" dirty="0"/>
              <a:t> </a:t>
            </a:r>
            <a:br>
              <a:rPr lang="pt-PT" sz="2000" i="1" dirty="0"/>
            </a:br>
            <a:r>
              <a:rPr lang="pt-PT" sz="1800" i="1" dirty="0"/>
              <a:t>(</a:t>
            </a:r>
            <a:r>
              <a:rPr lang="pt-PT" sz="1800" i="1" dirty="0" err="1"/>
              <a:t>Haswell</a:t>
            </a:r>
            <a:r>
              <a:rPr lang="pt-PT" sz="1800" i="1" dirty="0"/>
              <a:t>, 2013)</a:t>
            </a:r>
            <a:endParaRPr lang="pt-PT" sz="2000" i="1" dirty="0"/>
          </a:p>
          <a:p>
            <a:r>
              <a:rPr lang="pt-PT" sz="2000" dirty="0"/>
              <a:t>Intel AVX512 – 32 registos </a:t>
            </a:r>
            <a:r>
              <a:rPr lang="pt-PT" sz="2000" dirty="0">
                <a:latin typeface="Courier New"/>
                <a:cs typeface="Courier New"/>
              </a:rPr>
              <a:t>ZMM0..ZMM31 </a:t>
            </a:r>
            <a:r>
              <a:rPr lang="pt-PT" sz="2000" dirty="0"/>
              <a:t>de 512 </a:t>
            </a:r>
            <a:r>
              <a:rPr lang="pt-PT" sz="2000" i="1" dirty="0"/>
              <a:t>bits</a:t>
            </a:r>
            <a:br>
              <a:rPr lang="pt-PT" sz="2400" i="1" dirty="0"/>
            </a:br>
            <a:r>
              <a:rPr lang="pt-PT" sz="1800" i="1" dirty="0"/>
              <a:t>(</a:t>
            </a:r>
            <a:r>
              <a:rPr lang="pt-PT" sz="1800" i="1" dirty="0" err="1"/>
              <a:t>Knights</a:t>
            </a:r>
            <a:r>
              <a:rPr lang="pt-PT" sz="1800" i="1" dirty="0"/>
              <a:t> </a:t>
            </a:r>
            <a:r>
              <a:rPr lang="pt-PT" sz="1800" i="1" dirty="0" err="1"/>
              <a:t>Landing</a:t>
            </a:r>
            <a:r>
              <a:rPr lang="pt-PT" sz="1800" i="1" dirty="0"/>
              <a:t>, </a:t>
            </a:r>
            <a:r>
              <a:rPr lang="pt-PT" sz="1800" i="1" dirty="0" err="1"/>
              <a:t>Xeon</a:t>
            </a:r>
            <a:r>
              <a:rPr lang="pt-PT" sz="1800" i="1" dirty="0"/>
              <a:t> </a:t>
            </a:r>
            <a:r>
              <a:rPr lang="pt-PT" sz="1800" i="1" dirty="0" err="1"/>
              <a:t>Phi</a:t>
            </a:r>
            <a:r>
              <a:rPr lang="pt-PT" sz="1800" i="1" dirty="0"/>
              <a:t>, </a:t>
            </a:r>
            <a:r>
              <a:rPr lang="pt-PT" sz="1800" i="1" dirty="0" err="1"/>
              <a:t>June</a:t>
            </a:r>
            <a:r>
              <a:rPr lang="pt-PT" sz="1800" i="1" dirty="0"/>
              <a:t>, 2016; Intel </a:t>
            </a:r>
            <a:r>
              <a:rPr lang="pt-PT" sz="1800" i="1" dirty="0" err="1"/>
              <a:t>Xeon</a:t>
            </a:r>
            <a:r>
              <a:rPr lang="pt-PT" sz="1800" i="1" dirty="0"/>
              <a:t> </a:t>
            </a:r>
            <a:r>
              <a:rPr lang="pt-PT" sz="1800" i="1" dirty="0" err="1"/>
              <a:t>Skylake</a:t>
            </a:r>
            <a:r>
              <a:rPr lang="pt-PT" sz="1800" i="1" dirty="0"/>
              <a:t>)</a:t>
            </a:r>
            <a:endParaRPr lang="pt-PT" sz="3200" i="1" dirty="0"/>
          </a:p>
          <a:p>
            <a:endParaRPr lang="pt-PT" sz="2400" i="1" dirty="0"/>
          </a:p>
          <a:p>
            <a:pPr>
              <a:buNone/>
            </a:pPr>
            <a:endParaRPr lang="pt-PT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altLang="pt-PT"/>
              <a:t>AC – Processamento Vectorial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BC470-4EDA-489F-9F7C-6705FE1D702D}" type="slidenum">
              <a:rPr lang="pt-PT" altLang="pt-PT" smtClean="0"/>
              <a:pPr/>
              <a:t>9</a:t>
            </a:fld>
            <a:endParaRPr lang="pt-PT" altLang="pt-PT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914" y="3284984"/>
            <a:ext cx="5296172" cy="876345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644326"/>
              </p:ext>
            </p:extLst>
          </p:nvPr>
        </p:nvGraphicFramePr>
        <p:xfrm>
          <a:off x="1497634" y="4365104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pt-PT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YMMx</a:t>
                      </a:r>
                      <a:r>
                        <a:rPr lang="pt-PT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: 8 SPFP (ou</a:t>
                      </a:r>
                      <a:r>
                        <a:rPr lang="pt-PT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8 </a:t>
                      </a:r>
                      <a:r>
                        <a:rPr lang="pt-PT" b="0" baseline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int</a:t>
                      </a:r>
                      <a:r>
                        <a:rPr lang="pt-PT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se AVX2)</a:t>
                      </a:r>
                      <a:endParaRPr lang="pt-PT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SPFP0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YMMx</a:t>
                      </a:r>
                      <a:r>
                        <a:rPr lang="pt-PT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: 4 DPFP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DPFP3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DPFP2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DPFP1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PT" sz="1600" dirty="0">
                          <a:latin typeface="Calibri" panose="020F0502020204030204" pitchFamily="34" charset="0"/>
                        </a:rPr>
                        <a:t>DPFP0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delo de apresentação predefinido">
  <a:themeElements>
    <a:clrScheme name="">
      <a:dk1>
        <a:srgbClr val="000000"/>
      </a:dk1>
      <a:lt1>
        <a:srgbClr val="DDDDDD"/>
      </a:lt1>
      <a:dk2>
        <a:srgbClr val="000000"/>
      </a:dk2>
      <a:lt2>
        <a:srgbClr val="000000"/>
      </a:lt2>
      <a:accent1>
        <a:srgbClr val="FF9900"/>
      </a:accent1>
      <a:accent2>
        <a:srgbClr val="00FFFF"/>
      </a:accent2>
      <a:accent3>
        <a:srgbClr val="EBEBEB"/>
      </a:accent3>
      <a:accent4>
        <a:srgbClr val="000000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7888</TotalTime>
  <Words>5399</Words>
  <Application>Microsoft Macintosh PowerPoint</Application>
  <PresentationFormat>Apresentação no Ecrã (4:3)</PresentationFormat>
  <Paragraphs>741</Paragraphs>
  <Slides>42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42</vt:i4>
      </vt:variant>
    </vt:vector>
  </HeadingPairs>
  <TitlesOfParts>
    <vt:vector size="51" baseType="lpstr">
      <vt:lpstr>Arial</vt:lpstr>
      <vt:lpstr>Calibri</vt:lpstr>
      <vt:lpstr>Cambria Math</vt:lpstr>
      <vt:lpstr>Consolas</vt:lpstr>
      <vt:lpstr>Courier New</vt:lpstr>
      <vt:lpstr>SFMono-Regular</vt:lpstr>
      <vt:lpstr>Times New Roman</vt:lpstr>
      <vt:lpstr>Modelo de apresentação predefinido</vt:lpstr>
      <vt:lpstr>Equação</vt:lpstr>
      <vt:lpstr>Processamento Vectorial</vt:lpstr>
      <vt:lpstr>Material de Apoio</vt:lpstr>
      <vt:lpstr>Processamento Escalar</vt:lpstr>
      <vt:lpstr>Processamento Vectorial</vt:lpstr>
      <vt:lpstr>Processamento Vectorial</vt:lpstr>
      <vt:lpstr>Paralelismo – Taxonomia de Flynn</vt:lpstr>
      <vt:lpstr>Intel SSE</vt:lpstr>
      <vt:lpstr>Intel SSE  - Streaming SIMD Extensions </vt:lpstr>
      <vt:lpstr>Intel Advanced Vector Extensions (AVX)</vt:lpstr>
      <vt:lpstr>Instruções AVX: Notação</vt:lpstr>
      <vt:lpstr>Instruções AVX: Notação</vt:lpstr>
      <vt:lpstr>Instruções AVX: Transferência de Dados</vt:lpstr>
      <vt:lpstr>Instruções AVX: Operações FP</vt:lpstr>
      <vt:lpstr>Exemplo AVX</vt:lpstr>
      <vt:lpstr>Processamento Vectorial - desenvolvimento</vt:lpstr>
      <vt:lpstr>Compiler Intrinsics</vt:lpstr>
      <vt:lpstr>Compiler Intrinsics</vt:lpstr>
      <vt:lpstr>Compiler Intrinsics</vt:lpstr>
      <vt:lpstr>Compiler Intrinsics</vt:lpstr>
      <vt:lpstr>Compiler Intrinsics: Exemplo 1</vt:lpstr>
      <vt:lpstr>Compiler Intrinsics: Exemplo 2</vt:lpstr>
      <vt:lpstr>Compiler Intrinsics: Exemplo 3</vt:lpstr>
      <vt:lpstr>Auto-vectorização</vt:lpstr>
      <vt:lpstr>Auto-vectorização</vt:lpstr>
      <vt:lpstr>Auto-vectorização</vt:lpstr>
      <vt:lpstr>Auto-vectorização</vt:lpstr>
      <vt:lpstr>Bloqueadores Auto-vectorização: dados não contíguos</vt:lpstr>
      <vt:lpstr>Apresentação do PowerPoint</vt:lpstr>
      <vt:lpstr>Apresentação do PowerPoint</vt:lpstr>
      <vt:lpstr>AoS versus SoA</vt:lpstr>
      <vt:lpstr>Bloqueadores Auto-vectorização: stride</vt:lpstr>
      <vt:lpstr>Bloqueadores Auto-vectorização: uncountable loops</vt:lpstr>
      <vt:lpstr>Bloqueadores Auto-vectorização: condições</vt:lpstr>
      <vt:lpstr>Bloqueadores Auto-vectorização: condições</vt:lpstr>
      <vt:lpstr>Bloqueadores Auto-vectorização: funções</vt:lpstr>
      <vt:lpstr>Bloqueadores Auto-vectorização: funções</vt:lpstr>
      <vt:lpstr>Bloqueadores Auto-vectorização: dependências</vt:lpstr>
      <vt:lpstr>Bloqueadores Auto-vectorização: dependências</vt:lpstr>
      <vt:lpstr>Bloqueadores Auto-vectorização: dependências</vt:lpstr>
      <vt:lpstr>Bloqueadores Auto-vectorização: dependências</vt:lpstr>
      <vt:lpstr>Bloqueadores Auto-vectorização: dependências</vt:lpstr>
      <vt:lpstr>Processamento Vectorial: Linhas de Orientação</vt:lpstr>
    </vt:vector>
  </TitlesOfParts>
  <Company>Univ. do Minho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Luís Santos</dc:creator>
  <cp:lastModifiedBy>Luís Paulo Peixoto Santos</cp:lastModifiedBy>
  <cp:revision>635</cp:revision>
  <dcterms:created xsi:type="dcterms:W3CDTF">2015-11-17T12:58:13Z</dcterms:created>
  <dcterms:modified xsi:type="dcterms:W3CDTF">2024-11-14T11:12:52Z</dcterms:modified>
</cp:coreProperties>
</file>